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97" r:id="rId1"/>
  </p:sldMasterIdLst>
  <p:notesMasterIdLst>
    <p:notesMasterId r:id="rId17"/>
  </p:notesMasterIdLst>
  <p:sldIdLst>
    <p:sldId id="256" r:id="rId2"/>
    <p:sldId id="270" r:id="rId3"/>
    <p:sldId id="260" r:id="rId4"/>
    <p:sldId id="286" r:id="rId5"/>
    <p:sldId id="287" r:id="rId6"/>
    <p:sldId id="283" r:id="rId7"/>
    <p:sldId id="284" r:id="rId8"/>
    <p:sldId id="285" r:id="rId9"/>
    <p:sldId id="290" r:id="rId10"/>
    <p:sldId id="289" r:id="rId11"/>
    <p:sldId id="291" r:id="rId12"/>
    <p:sldId id="292" r:id="rId13"/>
    <p:sldId id="293" r:id="rId14"/>
    <p:sldId id="298" r:id="rId15"/>
    <p:sldId id="29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jia Rokhaya Gueye" initials="" lastIdx="1" clrIdx="0">
    <p:extLst>
      <p:ext uri="{19B8F6BF-5375-455C-9EA6-DF929625EA0E}">
        <p15:presenceInfo xmlns:p15="http://schemas.microsoft.com/office/powerpoint/2012/main" userId="S::rokhaya.gueye@senegindia.com::806ebe1f-6fba-47d5-9971-b108d2161a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693B"/>
    <a:srgbClr val="EA8B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65" d="100"/>
          <a:sy n="65" d="100"/>
        </p:scale>
        <p:origin x="900" y="1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C3D67F-14FA-4F51-82CE-6C9B53095AFF}" type="datetimeFigureOut">
              <a:rPr lang="en-IN" smtClean="0"/>
              <a:t>19-05-2025</a:t>
            </a:fld>
            <a:endParaRPr lang="en-IN"/>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IN"/>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48D8B-DA4F-4F11-BF8F-13AEC8F92E71}" type="slidenum">
              <a:rPr lang="en-IN" smtClean="0"/>
              <a:t>‹N°›</a:t>
            </a:fld>
            <a:endParaRPr lang="en-IN"/>
          </a:p>
        </p:txBody>
      </p:sp>
    </p:spTree>
    <p:extLst>
      <p:ext uri="{BB962C8B-B14F-4D97-AF65-F5344CB8AC3E}">
        <p14:creationId xmlns:p14="http://schemas.microsoft.com/office/powerpoint/2010/main" val="30110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2</a:t>
            </a:fld>
            <a:endParaRPr lang="en-IN"/>
          </a:p>
        </p:txBody>
      </p:sp>
    </p:spTree>
    <p:extLst>
      <p:ext uri="{BB962C8B-B14F-4D97-AF65-F5344CB8AC3E}">
        <p14:creationId xmlns:p14="http://schemas.microsoft.com/office/powerpoint/2010/main" val="10226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13</a:t>
            </a:fld>
            <a:endParaRPr lang="en-IN"/>
          </a:p>
        </p:txBody>
      </p:sp>
    </p:spTree>
    <p:extLst>
      <p:ext uri="{BB962C8B-B14F-4D97-AF65-F5344CB8AC3E}">
        <p14:creationId xmlns:p14="http://schemas.microsoft.com/office/powerpoint/2010/main" val="61330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3</a:t>
            </a:fld>
            <a:endParaRPr lang="en-IN"/>
          </a:p>
        </p:txBody>
      </p:sp>
    </p:spTree>
    <p:extLst>
      <p:ext uri="{BB962C8B-B14F-4D97-AF65-F5344CB8AC3E}">
        <p14:creationId xmlns:p14="http://schemas.microsoft.com/office/powerpoint/2010/main" val="380513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6</a:t>
            </a:fld>
            <a:endParaRPr lang="en-IN"/>
          </a:p>
        </p:txBody>
      </p:sp>
    </p:spTree>
    <p:extLst>
      <p:ext uri="{BB962C8B-B14F-4D97-AF65-F5344CB8AC3E}">
        <p14:creationId xmlns:p14="http://schemas.microsoft.com/office/powerpoint/2010/main" val="80688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7</a:t>
            </a:fld>
            <a:endParaRPr lang="en-IN"/>
          </a:p>
        </p:txBody>
      </p:sp>
    </p:spTree>
    <p:extLst>
      <p:ext uri="{BB962C8B-B14F-4D97-AF65-F5344CB8AC3E}">
        <p14:creationId xmlns:p14="http://schemas.microsoft.com/office/powerpoint/2010/main" val="282337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8</a:t>
            </a:fld>
            <a:endParaRPr lang="en-IN"/>
          </a:p>
        </p:txBody>
      </p:sp>
    </p:spTree>
    <p:extLst>
      <p:ext uri="{BB962C8B-B14F-4D97-AF65-F5344CB8AC3E}">
        <p14:creationId xmlns:p14="http://schemas.microsoft.com/office/powerpoint/2010/main" val="41180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9</a:t>
            </a:fld>
            <a:endParaRPr lang="en-IN"/>
          </a:p>
        </p:txBody>
      </p:sp>
    </p:spTree>
    <p:extLst>
      <p:ext uri="{BB962C8B-B14F-4D97-AF65-F5344CB8AC3E}">
        <p14:creationId xmlns:p14="http://schemas.microsoft.com/office/powerpoint/2010/main" val="332653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10</a:t>
            </a:fld>
            <a:endParaRPr lang="en-IN"/>
          </a:p>
        </p:txBody>
      </p:sp>
    </p:spTree>
    <p:extLst>
      <p:ext uri="{BB962C8B-B14F-4D97-AF65-F5344CB8AC3E}">
        <p14:creationId xmlns:p14="http://schemas.microsoft.com/office/powerpoint/2010/main" val="285487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11</a:t>
            </a:fld>
            <a:endParaRPr lang="en-IN"/>
          </a:p>
        </p:txBody>
      </p:sp>
    </p:spTree>
    <p:extLst>
      <p:ext uri="{BB962C8B-B14F-4D97-AF65-F5344CB8AC3E}">
        <p14:creationId xmlns:p14="http://schemas.microsoft.com/office/powerpoint/2010/main" val="201923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IN" dirty="0"/>
          </a:p>
        </p:txBody>
      </p:sp>
      <p:sp>
        <p:nvSpPr>
          <p:cNvPr id="4" name="Espace réservé du numéro de diapositive 3"/>
          <p:cNvSpPr>
            <a:spLocks noGrp="1"/>
          </p:cNvSpPr>
          <p:nvPr>
            <p:ph type="sldNum" sz="quarter" idx="5"/>
          </p:nvPr>
        </p:nvSpPr>
        <p:spPr/>
        <p:txBody>
          <a:bodyPr/>
          <a:lstStyle/>
          <a:p>
            <a:fld id="{08A48D8B-DA4F-4F11-BF8F-13AEC8F92E71}" type="slidenum">
              <a:rPr lang="en-IN" smtClean="0"/>
              <a:t>12</a:t>
            </a:fld>
            <a:endParaRPr lang="en-IN"/>
          </a:p>
        </p:txBody>
      </p:sp>
    </p:spTree>
    <p:extLst>
      <p:ext uri="{BB962C8B-B14F-4D97-AF65-F5344CB8AC3E}">
        <p14:creationId xmlns:p14="http://schemas.microsoft.com/office/powerpoint/2010/main" val="321861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5AAE4-B8C9-43B5-B59F-741FF6B09A36}" type="datetimeFigureOut">
              <a:rPr lang="en-IN" smtClean="0"/>
              <a:t>19-05-2025</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E2B2DB9D-56CB-4E38-8887-6AB58180D5EA}" type="slidenum">
              <a:rPr lang="en-IN" smtClean="0"/>
              <a:t>‹N°›</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453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5AAE4-B8C9-43B5-B59F-741FF6B09A36}" type="datetimeFigureOut">
              <a:rPr lang="en-IN" smtClean="0"/>
              <a:t>19-05-2025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B2DB9D-56CB-4E38-8887-6AB58180D5EA}" type="slidenum">
              <a:rPr lang="en-IN" smtClean="0"/>
              <a:t>‹N°›</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048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5AAE4-B8C9-43B5-B59F-741FF6B09A36}" type="datetimeFigureOut">
              <a:rPr lang="en-IN" smtClean="0"/>
              <a:t>19-05-2025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B2DB9D-56CB-4E38-8887-6AB58180D5EA}" type="slidenum">
              <a:rPr lang="en-IN" smtClean="0"/>
              <a:t>‹N°›</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988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5AAE4-B8C9-43B5-B59F-741FF6B09A36}" type="datetimeFigureOut">
              <a:rPr lang="en-IN" smtClean="0"/>
              <a:t>19-05-2025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B2DB9D-56CB-4E38-8887-6AB58180D5EA}" type="slidenum">
              <a:rPr lang="en-IN" smtClean="0"/>
              <a:t>‹N°›</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311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5AAE4-B8C9-43B5-B59F-741FF6B09A36}" type="datetimeFigureOut">
              <a:rPr lang="en-IN" smtClean="0"/>
              <a:t>19-05-2025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B2DB9D-56CB-4E38-8887-6AB58180D5EA}" type="slidenum">
              <a:rPr lang="en-IN" smtClean="0"/>
              <a:t>‹N°›</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093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5AAE4-B8C9-43B5-B59F-741FF6B09A36}" type="datetimeFigureOut">
              <a:rPr lang="en-IN" smtClean="0"/>
              <a:t>19-05-2025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B2DB9D-56CB-4E38-8887-6AB58180D5EA}" type="slidenum">
              <a:rPr lang="en-IN" smtClean="0"/>
              <a:t>‹N°›</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8252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5AAE4-B8C9-43B5-B59F-741FF6B09A36}" type="datetimeFigureOut">
              <a:rPr lang="en-IN" smtClean="0"/>
              <a:t>19-05-2025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2B2DB9D-56CB-4E38-8887-6AB58180D5EA}" type="slidenum">
              <a:rPr lang="en-IN" smtClean="0"/>
              <a:t>‹N°›</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517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5AAE4-B8C9-43B5-B59F-741FF6B09A36}" type="datetimeFigureOut">
              <a:rPr lang="en-IN" smtClean="0"/>
              <a:t>19-05-2025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2B2DB9D-56CB-4E38-8887-6AB58180D5EA}" type="slidenum">
              <a:rPr lang="en-IN" smtClean="0"/>
              <a:t>‹N°›</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447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5AAE4-B8C9-43B5-B59F-741FF6B09A36}" type="datetimeFigureOut">
              <a:rPr lang="en-IN" smtClean="0"/>
              <a:t>19-05-2025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2B2DB9D-56CB-4E38-8887-6AB58180D5EA}" type="slidenum">
              <a:rPr lang="en-IN" smtClean="0"/>
              <a:t>‹N°›</a:t>
            </a:fld>
            <a:endParaRPr lang="en-IN"/>
          </a:p>
        </p:txBody>
      </p:sp>
    </p:spTree>
    <p:extLst>
      <p:ext uri="{BB962C8B-B14F-4D97-AF65-F5344CB8AC3E}">
        <p14:creationId xmlns:p14="http://schemas.microsoft.com/office/powerpoint/2010/main" val="234458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5AAE4-B8C9-43B5-B59F-741FF6B09A36}" type="datetimeFigureOut">
              <a:rPr lang="en-IN" smtClean="0"/>
              <a:t>19-05-2025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B2DB9D-56CB-4E38-8887-6AB58180D5EA}" type="slidenum">
              <a:rPr lang="en-IN" smtClean="0"/>
              <a:t>‹N°›</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271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DA5AAE4-B8C9-43B5-B59F-741FF6B09A36}" type="datetimeFigureOut">
              <a:rPr lang="en-IN" smtClean="0"/>
              <a:t>19-05-2025</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E2B2DB9D-56CB-4E38-8887-6AB58180D5EA}" type="slidenum">
              <a:rPr lang="en-IN" smtClean="0"/>
              <a:t>‹N°›</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242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DA5AAE4-B8C9-43B5-B59F-741FF6B09A36}" type="datetimeFigureOut">
              <a:rPr lang="en-IN" smtClean="0"/>
              <a:t>19-05-2025</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2B2DB9D-56CB-4E38-8887-6AB58180D5EA}" type="slidenum">
              <a:rPr lang="en-IN" smtClean="0"/>
              <a:t>‹N°›</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459281"/>
      </p:ext>
    </p:extLst>
  </p:cSld>
  <p:clrMap bg1="lt1" tx1="dk1" bg2="lt2" tx2="dk2" accent1="accent1" accent2="accent2" accent3="accent3" accent4="accent4" accent5="accent5" accent6="accent6" hlink="hlink" folHlink="folHlink"/>
  <p:sldLayoutIdLst>
    <p:sldLayoutId id="2147485398" r:id="rId1"/>
    <p:sldLayoutId id="2147485399" r:id="rId2"/>
    <p:sldLayoutId id="2147485400" r:id="rId3"/>
    <p:sldLayoutId id="2147485401" r:id="rId4"/>
    <p:sldLayoutId id="2147485402" r:id="rId5"/>
    <p:sldLayoutId id="2147485403" r:id="rId6"/>
    <p:sldLayoutId id="2147485404" r:id="rId7"/>
    <p:sldLayoutId id="2147485405" r:id="rId8"/>
    <p:sldLayoutId id="2147485406" r:id="rId9"/>
    <p:sldLayoutId id="2147485407" r:id="rId10"/>
    <p:sldLayoutId id="214748540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86060-CB28-281F-A148-B45830C280A5}"/>
              </a:ext>
            </a:extLst>
          </p:cNvPr>
          <p:cNvSpPr>
            <a:spLocks noGrp="1"/>
          </p:cNvSpPr>
          <p:nvPr>
            <p:ph type="ctrTitle"/>
          </p:nvPr>
        </p:nvSpPr>
        <p:spPr>
          <a:xfrm>
            <a:off x="2334343" y="2083938"/>
            <a:ext cx="9967913" cy="303688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IN" sz="9600" cap="none"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ATLANTIQUE </a:t>
            </a:r>
            <a:br>
              <a:rPr lang="en-IN" sz="9600" cap="none"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IN" sz="9600" cap="none"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TOWER </a:t>
            </a:r>
          </a:p>
        </p:txBody>
      </p:sp>
      <p:sp>
        <p:nvSpPr>
          <p:cNvPr id="3" name="Sous-titre 2">
            <a:extLst>
              <a:ext uri="{FF2B5EF4-FFF2-40B4-BE49-F238E27FC236}">
                <a16:creationId xmlns:a16="http://schemas.microsoft.com/office/drawing/2014/main" id="{7D60C692-7E22-6166-EDB7-B5419A702E96}"/>
              </a:ext>
            </a:extLst>
          </p:cNvPr>
          <p:cNvSpPr>
            <a:spLocks noGrp="1"/>
          </p:cNvSpPr>
          <p:nvPr>
            <p:ph type="subTitle" idx="1"/>
          </p:nvPr>
        </p:nvSpPr>
        <p:spPr>
          <a:xfrm>
            <a:off x="2334343" y="3531204"/>
            <a:ext cx="8637072" cy="977621"/>
          </a:xfrm>
        </p:spPr>
        <p:txBody>
          <a:bodyPr/>
          <a:lstStyle/>
          <a:p>
            <a:endParaRPr lang="fr-FR" b="1" i="1" cap="none" dirty="0">
              <a:solidFill>
                <a:srgbClr val="C00000"/>
              </a:solidFill>
              <a:latin typeface="Times New Roman" panose="02020603050405020304" pitchFamily="18" charset="0"/>
              <a:cs typeface="Times New Roman" panose="02020603050405020304" pitchFamily="18" charset="0"/>
            </a:endParaRPr>
          </a:p>
          <a:p>
            <a:endParaRPr lang="fr-FR" b="1" i="1" cap="none" dirty="0">
              <a:solidFill>
                <a:srgbClr val="C00000"/>
              </a:solidFill>
              <a:latin typeface="Times New Roman" panose="02020603050405020304" pitchFamily="18" charset="0"/>
              <a:cs typeface="Times New Roman" panose="02020603050405020304" pitchFamily="18" charset="0"/>
            </a:endParaRPr>
          </a:p>
        </p:txBody>
      </p:sp>
      <p:pic>
        <p:nvPicPr>
          <p:cNvPr id="12" name="Picture 1">
            <a:extLst>
              <a:ext uri="{FF2B5EF4-FFF2-40B4-BE49-F238E27FC236}">
                <a16:creationId xmlns:a16="http://schemas.microsoft.com/office/drawing/2014/main" id="{0C960C32-34BF-8D46-6B20-B622F5DA2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65812" y="0"/>
            <a:ext cx="3764669" cy="7474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ZoneTexte 8">
            <a:extLst>
              <a:ext uri="{FF2B5EF4-FFF2-40B4-BE49-F238E27FC236}">
                <a16:creationId xmlns:a16="http://schemas.microsoft.com/office/drawing/2014/main" id="{D6B1B801-BEAA-0A7A-E64A-1BC67BB57081}"/>
              </a:ext>
            </a:extLst>
          </p:cNvPr>
          <p:cNvSpPr txBox="1"/>
          <p:nvPr/>
        </p:nvSpPr>
        <p:spPr>
          <a:xfrm>
            <a:off x="6888480" y="5555981"/>
            <a:ext cx="5720972" cy="400110"/>
          </a:xfrm>
          <a:prstGeom prst="rect">
            <a:avLst/>
          </a:prstGeom>
          <a:noFill/>
        </p:spPr>
        <p:txBody>
          <a:bodyPr wrap="square" rtlCol="0">
            <a:spAutoFit/>
          </a:bodyPr>
          <a:lstStyle/>
          <a:p>
            <a:r>
              <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résidence moderne, horizon de possibilités.</a:t>
            </a:r>
          </a:p>
        </p:txBody>
      </p:sp>
    </p:spTree>
    <p:extLst>
      <p:ext uri="{BB962C8B-B14F-4D97-AF65-F5344CB8AC3E}">
        <p14:creationId xmlns:p14="http://schemas.microsoft.com/office/powerpoint/2010/main" val="388294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4269479" y="1375578"/>
            <a:ext cx="4787435" cy="399591"/>
          </a:xfrm>
        </p:spPr>
        <p:txBody>
          <a:bodyPr>
            <a:normAutofit fontScale="90000"/>
          </a:bodyPr>
          <a:lstStyle/>
          <a:p>
            <a:pPr algn="r"/>
            <a:r>
              <a:rPr lang="fr-FR" sz="2400" i="1" u="sng" dirty="0">
                <a:solidFill>
                  <a:srgbClr val="00B050"/>
                </a:solidFill>
                <a:latin typeface="Times New Roman" panose="02020603050405020304" pitchFamily="18" charset="0"/>
                <a:cs typeface="Times New Roman" panose="02020603050405020304" pitchFamily="18" charset="0"/>
              </a:rPr>
              <a:t>Type 2:</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du 5</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au 7 </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étage</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solidFill>
                  <a:srgbClr val="00B050"/>
                </a:solidFill>
                <a:latin typeface="Times New Roman" panose="02020603050405020304" pitchFamily="18" charset="0"/>
                <a:cs typeface="Times New Roman" panose="02020603050405020304" pitchFamily="18" charset="0"/>
              </a:rPr>
              <a:t>(56 </a:t>
            </a:r>
            <a:r>
              <a:rPr lang="fr-FR" sz="2400" i="1" cap="none" dirty="0">
                <a:solidFill>
                  <a:srgbClr val="00B050"/>
                </a:solidFill>
                <a:latin typeface="Times New Roman" panose="02020603050405020304" pitchFamily="18" charset="0"/>
                <a:cs typeface="Times New Roman" panose="02020603050405020304" pitchFamily="18" charset="0"/>
              </a:rPr>
              <a:t>m</a:t>
            </a:r>
            <a:r>
              <a:rPr lang="fr-FR" sz="2400" i="1" dirty="0">
                <a:solidFill>
                  <a:srgbClr val="00B050"/>
                </a:solidFill>
                <a:latin typeface="Times New Roman" panose="02020603050405020304" pitchFamily="18" charset="0"/>
                <a:cs typeface="Times New Roman" panose="02020603050405020304" pitchFamily="18" charset="0"/>
              </a:rPr>
              <a:t>2) </a:t>
            </a:r>
          </a:p>
        </p:txBody>
      </p:sp>
      <p:pic>
        <p:nvPicPr>
          <p:cNvPr id="4" name="Picture 3">
            <a:extLst>
              <a:ext uri="{FF2B5EF4-FFF2-40B4-BE49-F238E27FC236}">
                <a16:creationId xmlns:a16="http://schemas.microsoft.com/office/drawing/2014/main" id="{70B01AD6-DFFC-D41B-C553-C67DEC17D64C}"/>
              </a:ext>
            </a:extLst>
          </p:cNvPr>
          <p:cNvPicPr>
            <a:picLocks noChangeAspect="1"/>
          </p:cNvPicPr>
          <p:nvPr/>
        </p:nvPicPr>
        <p:blipFill>
          <a:blip r:embed="rId3">
            <a:extLst>
              <a:ext uri="{28A0092B-C50C-407E-A947-70E740481C1C}">
                <a14:useLocalDpi xmlns:a14="http://schemas.microsoft.com/office/drawing/2010/main" val="0"/>
              </a:ext>
            </a:extLst>
          </a:blip>
          <a:srcRect l="45644" t="27855" r="35873" b="33993"/>
          <a:stretch/>
        </p:blipFill>
        <p:spPr>
          <a:xfrm>
            <a:off x="0" y="0"/>
            <a:ext cx="4188823" cy="6105042"/>
          </a:xfrm>
          <a:prstGeom prst="rect">
            <a:avLst/>
          </a:prstGeom>
          <a:ln>
            <a:noFill/>
          </a:ln>
          <a:effectLst>
            <a:softEdge rad="112500"/>
          </a:effectLst>
        </p:spPr>
      </p:pic>
      <p:sp>
        <p:nvSpPr>
          <p:cNvPr id="3" name="ZoneTexte 20">
            <a:extLst>
              <a:ext uri="{FF2B5EF4-FFF2-40B4-BE49-F238E27FC236}">
                <a16:creationId xmlns:a16="http://schemas.microsoft.com/office/drawing/2014/main" id="{644FB559-6C9B-9A82-B8D5-8D8F14CB0BA1}"/>
              </a:ext>
            </a:extLst>
          </p:cNvPr>
          <p:cNvSpPr txBox="1">
            <a:spLocks noGrp="1"/>
          </p:cNvSpPr>
          <p:nvPr>
            <p:ph idx="1"/>
          </p:nvPr>
        </p:nvSpPr>
        <p:spPr>
          <a:xfrm>
            <a:off x="4499117" y="1873066"/>
            <a:ext cx="4876369" cy="1777666"/>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Balcon</a:t>
            </a:r>
          </a:p>
          <a:p>
            <a:pPr marL="285750" indent="-285750">
              <a:buFontTx/>
              <a:buChar char="-"/>
            </a:pPr>
            <a:r>
              <a:rPr lang="fr-FR" sz="1800" dirty="0">
                <a:latin typeface="Times New Roman" panose="02020603050405020304" pitchFamily="18" charset="0"/>
                <a:cs typeface="Times New Roman" panose="02020603050405020304" pitchFamily="18" charset="0"/>
              </a:rPr>
              <a:t>Séjour + Balcon</a:t>
            </a:r>
          </a:p>
          <a:p>
            <a:pPr marL="285750" indent="-285750">
              <a:buFontTx/>
              <a:buChar char="-"/>
            </a:pPr>
            <a:r>
              <a:rPr lang="fr-FR" sz="1800" dirty="0">
                <a:latin typeface="Times New Roman" panose="02020603050405020304" pitchFamily="18" charset="0"/>
                <a:cs typeface="Times New Roman" panose="02020603050405020304" pitchFamily="18" charset="0"/>
              </a:rPr>
              <a:t>Toilette Visiteur</a:t>
            </a:r>
          </a:p>
          <a:p>
            <a:pPr marL="285750" indent="-285750">
              <a:buFontTx/>
              <a:buChar char="-"/>
            </a:pPr>
            <a:r>
              <a:rPr lang="fr-FR" sz="1800" dirty="0">
                <a:latin typeface="Times New Roman" panose="02020603050405020304" pitchFamily="18" charset="0"/>
                <a:cs typeface="Times New Roman" panose="02020603050405020304" pitchFamily="18" charset="0"/>
              </a:rPr>
              <a:t>Cuisine Equipée</a:t>
            </a:r>
          </a:p>
        </p:txBody>
      </p:sp>
      <p:sp>
        <p:nvSpPr>
          <p:cNvPr id="6" name="Titre 1">
            <a:extLst>
              <a:ext uri="{FF2B5EF4-FFF2-40B4-BE49-F238E27FC236}">
                <a16:creationId xmlns:a16="http://schemas.microsoft.com/office/drawing/2014/main" id="{4A23AB43-B9EB-7BA1-18ED-B145C18EAA65}"/>
              </a:ext>
            </a:extLst>
          </p:cNvPr>
          <p:cNvSpPr txBox="1">
            <a:spLocks/>
          </p:cNvSpPr>
          <p:nvPr/>
        </p:nvSpPr>
        <p:spPr>
          <a:xfrm>
            <a:off x="10685250" y="0"/>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7" name="Picture 1">
            <a:extLst>
              <a:ext uri="{FF2B5EF4-FFF2-40B4-BE49-F238E27FC236}">
                <a16:creationId xmlns:a16="http://schemas.microsoft.com/office/drawing/2014/main" id="{C8857F6F-CA46-E3DA-9271-DEB4C65F3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513844" y="5784990"/>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31815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1428206" y="1453955"/>
            <a:ext cx="5965371" cy="331302"/>
          </a:xfrm>
        </p:spPr>
        <p:txBody>
          <a:bodyPr>
            <a:normAutofit fontScale="90000"/>
          </a:bodyPr>
          <a:lstStyle/>
          <a:p>
            <a:r>
              <a:rPr lang="fr-FR" sz="2400" i="1" u="sng" dirty="0">
                <a:solidFill>
                  <a:srgbClr val="EA8B0C"/>
                </a:solidFill>
                <a:latin typeface="Times New Roman" panose="02020603050405020304" pitchFamily="18" charset="0"/>
                <a:cs typeface="Times New Roman" panose="02020603050405020304" pitchFamily="18" charset="0"/>
              </a:rPr>
              <a:t>Type 3:</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du 1</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au 4 </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étage</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u="sng" dirty="0">
                <a:solidFill>
                  <a:srgbClr val="EA8B0C"/>
                </a:solidFill>
                <a:latin typeface="Times New Roman" panose="02020603050405020304" pitchFamily="18" charset="0"/>
                <a:cs typeface="Times New Roman" panose="02020603050405020304" pitchFamily="18" charset="0"/>
              </a:rPr>
              <a:t>(48 m2 et 50 m2) </a:t>
            </a:r>
          </a:p>
        </p:txBody>
      </p:sp>
      <p:pic>
        <p:nvPicPr>
          <p:cNvPr id="4" name="Picture 3">
            <a:extLst>
              <a:ext uri="{FF2B5EF4-FFF2-40B4-BE49-F238E27FC236}">
                <a16:creationId xmlns:a16="http://schemas.microsoft.com/office/drawing/2014/main" id="{D86F430A-91F7-6938-4CC1-AA500F6C71EC}"/>
              </a:ext>
            </a:extLst>
          </p:cNvPr>
          <p:cNvPicPr>
            <a:picLocks noChangeAspect="1"/>
          </p:cNvPicPr>
          <p:nvPr/>
        </p:nvPicPr>
        <p:blipFill>
          <a:blip r:embed="rId3">
            <a:extLst>
              <a:ext uri="{28A0092B-C50C-407E-A947-70E740481C1C}">
                <a14:useLocalDpi xmlns:a14="http://schemas.microsoft.com/office/drawing/2010/main" val="0"/>
              </a:ext>
            </a:extLst>
          </a:blip>
          <a:srcRect l="52154" t="65524" r="31144" b="5778"/>
          <a:stretch/>
        </p:blipFill>
        <p:spPr>
          <a:xfrm>
            <a:off x="8064137" y="0"/>
            <a:ext cx="4127862" cy="6113417"/>
          </a:xfrm>
          <a:prstGeom prst="rect">
            <a:avLst/>
          </a:prstGeom>
          <a:ln>
            <a:noFill/>
          </a:ln>
          <a:effectLst>
            <a:softEdge rad="112500"/>
          </a:effectLst>
        </p:spPr>
      </p:pic>
      <p:sp>
        <p:nvSpPr>
          <p:cNvPr id="6" name="ZoneTexte 20">
            <a:extLst>
              <a:ext uri="{FF2B5EF4-FFF2-40B4-BE49-F238E27FC236}">
                <a16:creationId xmlns:a16="http://schemas.microsoft.com/office/drawing/2014/main" id="{5E45BE3D-8FB6-6B92-164D-9866B24C5587}"/>
              </a:ext>
            </a:extLst>
          </p:cNvPr>
          <p:cNvSpPr txBox="1">
            <a:spLocks noGrp="1"/>
          </p:cNvSpPr>
          <p:nvPr>
            <p:ph idx="1"/>
          </p:nvPr>
        </p:nvSpPr>
        <p:spPr>
          <a:xfrm>
            <a:off x="1524431" y="1879666"/>
            <a:ext cx="4876369" cy="1317027"/>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Terrasse</a:t>
            </a:r>
          </a:p>
          <a:p>
            <a:pPr marL="285750" indent="-285750">
              <a:buFontTx/>
              <a:buChar char="-"/>
            </a:pPr>
            <a:r>
              <a:rPr lang="fr-FR" sz="1800" dirty="0">
                <a:latin typeface="Times New Roman" panose="02020603050405020304" pitchFamily="18" charset="0"/>
                <a:cs typeface="Times New Roman" panose="02020603050405020304" pitchFamily="18" charset="0"/>
              </a:rPr>
              <a:t>Séjour + Cuisine Equipée + Balcon</a:t>
            </a:r>
          </a:p>
          <a:p>
            <a:pPr marL="285750" indent="-285750">
              <a:buFontTx/>
              <a:buChar char="-"/>
            </a:pPr>
            <a:r>
              <a:rPr lang="fr-FR" sz="1800" dirty="0">
                <a:latin typeface="Times New Roman" panose="02020603050405020304" pitchFamily="18" charset="0"/>
                <a:cs typeface="Times New Roman" panose="02020603050405020304" pitchFamily="18" charset="0"/>
              </a:rPr>
              <a:t>Toilette Visiteur</a:t>
            </a:r>
          </a:p>
        </p:txBody>
      </p:sp>
      <p:sp>
        <p:nvSpPr>
          <p:cNvPr id="8" name="Titre 1">
            <a:extLst>
              <a:ext uri="{FF2B5EF4-FFF2-40B4-BE49-F238E27FC236}">
                <a16:creationId xmlns:a16="http://schemas.microsoft.com/office/drawing/2014/main" id="{2E0E4047-266B-DAD4-356F-42470924B025}"/>
              </a:ext>
            </a:extLst>
          </p:cNvPr>
          <p:cNvSpPr txBox="1">
            <a:spLocks/>
          </p:cNvSpPr>
          <p:nvPr/>
        </p:nvSpPr>
        <p:spPr>
          <a:xfrm>
            <a:off x="0" y="82389"/>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9" name="Picture 1">
            <a:extLst>
              <a:ext uri="{FF2B5EF4-FFF2-40B4-BE49-F238E27FC236}">
                <a16:creationId xmlns:a16="http://schemas.microsoft.com/office/drawing/2014/main" id="{BE62683F-EEB3-4BFA-6658-06E477A79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5780217"/>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57087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6374675" y="1419121"/>
            <a:ext cx="5199017" cy="399591"/>
          </a:xfrm>
        </p:spPr>
        <p:txBody>
          <a:bodyPr>
            <a:normAutofit fontScale="90000"/>
          </a:bodyPr>
          <a:lstStyle/>
          <a:p>
            <a:pPr algn="r"/>
            <a:r>
              <a:rPr lang="fr-FR" sz="2400" i="1" u="sng" dirty="0">
                <a:solidFill>
                  <a:srgbClr val="C00000"/>
                </a:solidFill>
                <a:latin typeface="Times New Roman" panose="02020603050405020304" pitchFamily="18" charset="0"/>
                <a:cs typeface="Times New Roman" panose="02020603050405020304" pitchFamily="18" charset="0"/>
              </a:rPr>
              <a:t>***Type 3</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du 5</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au 7 </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étage</a:t>
            </a:r>
            <a:r>
              <a:rPr lang="fr-FR" sz="2400" i="1" dirty="0">
                <a:solidFill>
                  <a:srgbClr val="C00000"/>
                </a:solidFill>
                <a:latin typeface="Times New Roman" panose="02020603050405020304" pitchFamily="18" charset="0"/>
                <a:cs typeface="Times New Roman" panose="02020603050405020304" pitchFamily="18" charset="0"/>
              </a:rPr>
              <a:t> (152 </a:t>
            </a:r>
            <a:r>
              <a:rPr lang="fr-FR" sz="2400" i="1" cap="none" dirty="0">
                <a:solidFill>
                  <a:srgbClr val="C00000"/>
                </a:solidFill>
                <a:latin typeface="Times New Roman" panose="02020603050405020304" pitchFamily="18" charset="0"/>
                <a:cs typeface="Times New Roman" panose="02020603050405020304" pitchFamily="18" charset="0"/>
              </a:rPr>
              <a:t>m</a:t>
            </a:r>
            <a:r>
              <a:rPr lang="fr-FR" sz="2400" i="1" dirty="0">
                <a:solidFill>
                  <a:srgbClr val="C00000"/>
                </a:solidFill>
                <a:latin typeface="Times New Roman" panose="02020603050405020304" pitchFamily="18" charset="0"/>
                <a:cs typeface="Times New Roman" panose="02020603050405020304" pitchFamily="18" charset="0"/>
              </a:rPr>
              <a:t>2) </a:t>
            </a:r>
            <a:endParaRPr lang="fr-FR" sz="2400"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66CCBAD-E866-5A93-5360-CDD25DF26CC9}"/>
              </a:ext>
            </a:extLst>
          </p:cNvPr>
          <p:cNvPicPr>
            <a:picLocks noChangeAspect="1"/>
          </p:cNvPicPr>
          <p:nvPr/>
        </p:nvPicPr>
        <p:blipFill>
          <a:blip r:embed="rId3">
            <a:extLst>
              <a:ext uri="{28A0092B-C50C-407E-A947-70E740481C1C}">
                <a14:useLocalDpi xmlns:a14="http://schemas.microsoft.com/office/drawing/2010/main" val="0"/>
              </a:ext>
            </a:extLst>
          </a:blip>
          <a:srcRect l="24678" t="54985" r="34735" b="6031"/>
          <a:stretch/>
        </p:blipFill>
        <p:spPr>
          <a:xfrm>
            <a:off x="0" y="0"/>
            <a:ext cx="6096000" cy="6139658"/>
          </a:xfrm>
          <a:prstGeom prst="rect">
            <a:avLst/>
          </a:prstGeom>
        </p:spPr>
      </p:pic>
      <p:sp>
        <p:nvSpPr>
          <p:cNvPr id="6" name="ZoneTexte 20">
            <a:extLst>
              <a:ext uri="{FF2B5EF4-FFF2-40B4-BE49-F238E27FC236}">
                <a16:creationId xmlns:a16="http://schemas.microsoft.com/office/drawing/2014/main" id="{9CA1FDE2-9E74-5E08-5651-F79D63F2E256}"/>
              </a:ext>
            </a:extLst>
          </p:cNvPr>
          <p:cNvSpPr txBox="1">
            <a:spLocks noGrp="1"/>
          </p:cNvSpPr>
          <p:nvPr>
            <p:ph idx="1"/>
          </p:nvPr>
        </p:nvSpPr>
        <p:spPr>
          <a:xfrm>
            <a:off x="6605667" y="1879706"/>
            <a:ext cx="4876369" cy="3159583"/>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Toilette +Terrasse</a:t>
            </a:r>
          </a:p>
          <a:p>
            <a:pPr marL="285750" indent="-285750">
              <a:buFontTx/>
              <a:buChar char="-"/>
            </a:pPr>
            <a:r>
              <a:rPr lang="fr-FR" sz="1800" dirty="0">
                <a:latin typeface="Times New Roman" panose="02020603050405020304" pitchFamily="18" charset="0"/>
                <a:cs typeface="Times New Roman" panose="02020603050405020304" pitchFamily="18" charset="0"/>
              </a:rPr>
              <a:t>Chambre + Toilette +Terrasse</a:t>
            </a:r>
          </a:p>
          <a:p>
            <a:pPr marL="285750" indent="-285750">
              <a:buFontTx/>
              <a:buChar char="-"/>
            </a:pPr>
            <a:r>
              <a:rPr lang="fr-FR" sz="1800" dirty="0">
                <a:latin typeface="Times New Roman" panose="02020603050405020304" pitchFamily="18" charset="0"/>
                <a:cs typeface="Times New Roman" panose="02020603050405020304" pitchFamily="18" charset="0"/>
              </a:rPr>
              <a:t>Chambre +Terrasse</a:t>
            </a:r>
          </a:p>
          <a:p>
            <a:pPr marL="285750" indent="-285750">
              <a:buFontTx/>
              <a:buChar char="-"/>
            </a:pPr>
            <a:r>
              <a:rPr lang="fr-FR" sz="1800" dirty="0">
                <a:latin typeface="Times New Roman" panose="02020603050405020304" pitchFamily="18" charset="0"/>
                <a:cs typeface="Times New Roman" panose="02020603050405020304" pitchFamily="18" charset="0"/>
              </a:rPr>
              <a:t>Magasin de stockage</a:t>
            </a:r>
          </a:p>
          <a:p>
            <a:pPr marL="285750" indent="-285750">
              <a:buFontTx/>
              <a:buChar char="-"/>
            </a:pPr>
            <a:r>
              <a:rPr lang="fr-FR" sz="1800" dirty="0">
                <a:latin typeface="Times New Roman" panose="02020603050405020304" pitchFamily="18" charset="0"/>
                <a:cs typeface="Times New Roman" panose="02020603050405020304" pitchFamily="18" charset="0"/>
              </a:rPr>
              <a:t>Cuisine</a:t>
            </a:r>
          </a:p>
          <a:p>
            <a:pPr marL="285750" indent="-285750">
              <a:buFontTx/>
              <a:buChar char="-"/>
            </a:pPr>
            <a:r>
              <a:rPr lang="fr-FR" sz="1800" dirty="0">
                <a:latin typeface="Times New Roman" panose="02020603050405020304" pitchFamily="18" charset="0"/>
                <a:cs typeface="Times New Roman" panose="02020603050405020304" pitchFamily="18" charset="0"/>
              </a:rPr>
              <a:t>Séjour  + Cuisine Equipée + Balcon</a:t>
            </a:r>
          </a:p>
          <a:p>
            <a:pPr marL="285750" indent="-285750">
              <a:buFontTx/>
              <a:buChar char="-"/>
            </a:pPr>
            <a:r>
              <a:rPr lang="fr-FR" sz="1800" dirty="0">
                <a:latin typeface="Times New Roman" panose="02020603050405020304" pitchFamily="18" charset="0"/>
                <a:cs typeface="Times New Roman" panose="02020603050405020304" pitchFamily="18" charset="0"/>
              </a:rPr>
              <a:t>Toilette Visiteur</a:t>
            </a:r>
          </a:p>
        </p:txBody>
      </p:sp>
      <p:sp>
        <p:nvSpPr>
          <p:cNvPr id="7" name="Titre 1">
            <a:extLst>
              <a:ext uri="{FF2B5EF4-FFF2-40B4-BE49-F238E27FC236}">
                <a16:creationId xmlns:a16="http://schemas.microsoft.com/office/drawing/2014/main" id="{5F4F9077-0ED4-AB05-D573-F9651AA2224B}"/>
              </a:ext>
            </a:extLst>
          </p:cNvPr>
          <p:cNvSpPr txBox="1">
            <a:spLocks/>
          </p:cNvSpPr>
          <p:nvPr/>
        </p:nvSpPr>
        <p:spPr>
          <a:xfrm>
            <a:off x="10685250" y="73680"/>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8" name="Picture 1">
            <a:extLst>
              <a:ext uri="{FF2B5EF4-FFF2-40B4-BE49-F238E27FC236}">
                <a16:creationId xmlns:a16="http://schemas.microsoft.com/office/drawing/2014/main" id="{E222351F-6E68-FB53-F132-F731F4624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513844" y="5784990"/>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19630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1454331" y="1473475"/>
            <a:ext cx="4641669" cy="399591"/>
          </a:xfrm>
        </p:spPr>
        <p:txBody>
          <a:bodyPr>
            <a:normAutofit fontScale="90000"/>
          </a:bodyPr>
          <a:lstStyle/>
          <a:p>
            <a:r>
              <a:rPr lang="fr-FR" sz="2400" i="1" u="sng" dirty="0">
                <a:solidFill>
                  <a:srgbClr val="EA8B0C"/>
                </a:solidFill>
                <a:latin typeface="Times New Roman" panose="02020603050405020304" pitchFamily="18" charset="0"/>
                <a:cs typeface="Times New Roman" panose="02020603050405020304" pitchFamily="18" charset="0"/>
              </a:rPr>
              <a:t>Type 4:</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du 1</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au 7 </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étage</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solidFill>
                  <a:srgbClr val="EA8B0C"/>
                </a:solidFill>
                <a:latin typeface="Times New Roman" panose="02020603050405020304" pitchFamily="18" charset="0"/>
                <a:cs typeface="Times New Roman" panose="02020603050405020304" pitchFamily="18" charset="0"/>
              </a:rPr>
              <a:t>(94 </a:t>
            </a:r>
            <a:r>
              <a:rPr lang="fr-FR" sz="2400" i="1" cap="none" dirty="0">
                <a:solidFill>
                  <a:srgbClr val="EA8B0C"/>
                </a:solidFill>
                <a:latin typeface="Times New Roman" panose="02020603050405020304" pitchFamily="18" charset="0"/>
                <a:cs typeface="Times New Roman" panose="02020603050405020304" pitchFamily="18" charset="0"/>
              </a:rPr>
              <a:t>m</a:t>
            </a:r>
            <a:r>
              <a:rPr lang="fr-FR" sz="2400" i="1" dirty="0">
                <a:solidFill>
                  <a:srgbClr val="EA8B0C"/>
                </a:solidFill>
                <a:latin typeface="Times New Roman" panose="02020603050405020304" pitchFamily="18" charset="0"/>
                <a:cs typeface="Times New Roman" panose="02020603050405020304" pitchFamily="18" charset="0"/>
              </a:rPr>
              <a:t>2) </a:t>
            </a:r>
          </a:p>
        </p:txBody>
      </p:sp>
      <p:pic>
        <p:nvPicPr>
          <p:cNvPr id="4" name="Picture 3">
            <a:extLst>
              <a:ext uri="{FF2B5EF4-FFF2-40B4-BE49-F238E27FC236}">
                <a16:creationId xmlns:a16="http://schemas.microsoft.com/office/drawing/2014/main" id="{D86F430A-91F7-6938-4CC1-AA500F6C71EC}"/>
              </a:ext>
            </a:extLst>
          </p:cNvPr>
          <p:cNvPicPr>
            <a:picLocks noChangeAspect="1"/>
          </p:cNvPicPr>
          <p:nvPr/>
        </p:nvPicPr>
        <p:blipFill>
          <a:blip r:embed="rId3">
            <a:extLst>
              <a:ext uri="{28A0092B-C50C-407E-A947-70E740481C1C}">
                <a14:useLocalDpi xmlns:a14="http://schemas.microsoft.com/office/drawing/2010/main" val="0"/>
              </a:ext>
            </a:extLst>
          </a:blip>
          <a:srcRect l="52154" t="65524" r="31144" b="5778"/>
          <a:stretch/>
        </p:blipFill>
        <p:spPr>
          <a:xfrm>
            <a:off x="8064137" y="0"/>
            <a:ext cx="4127862" cy="6113417"/>
          </a:xfrm>
          <a:prstGeom prst="rect">
            <a:avLst/>
          </a:prstGeom>
        </p:spPr>
      </p:pic>
      <p:sp>
        <p:nvSpPr>
          <p:cNvPr id="3" name="Titre 1">
            <a:extLst>
              <a:ext uri="{FF2B5EF4-FFF2-40B4-BE49-F238E27FC236}">
                <a16:creationId xmlns:a16="http://schemas.microsoft.com/office/drawing/2014/main" id="{57F4BB12-99C8-5AE7-F603-5B4DD7EE40F1}"/>
              </a:ext>
            </a:extLst>
          </p:cNvPr>
          <p:cNvSpPr txBox="1">
            <a:spLocks/>
          </p:cNvSpPr>
          <p:nvPr/>
        </p:nvSpPr>
        <p:spPr>
          <a:xfrm>
            <a:off x="0" y="666"/>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sp>
        <p:nvSpPr>
          <p:cNvPr id="6" name="ZoneTexte 20">
            <a:extLst>
              <a:ext uri="{FF2B5EF4-FFF2-40B4-BE49-F238E27FC236}">
                <a16:creationId xmlns:a16="http://schemas.microsoft.com/office/drawing/2014/main" id="{BEF7E4F2-A37E-2DCD-17A9-2E8704476BC0}"/>
              </a:ext>
            </a:extLst>
          </p:cNvPr>
          <p:cNvSpPr txBox="1">
            <a:spLocks noGrp="1"/>
          </p:cNvSpPr>
          <p:nvPr>
            <p:ph idx="1"/>
          </p:nvPr>
        </p:nvSpPr>
        <p:spPr>
          <a:xfrm>
            <a:off x="1454331" y="1899915"/>
            <a:ext cx="4876369" cy="1777666"/>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Balcon</a:t>
            </a:r>
          </a:p>
          <a:p>
            <a:pPr marL="285750" indent="-285750">
              <a:buFontTx/>
              <a:buChar char="-"/>
            </a:pPr>
            <a:r>
              <a:rPr lang="fr-FR" sz="1800" dirty="0">
                <a:latin typeface="Times New Roman" panose="02020603050405020304" pitchFamily="18" charset="0"/>
                <a:cs typeface="Times New Roman" panose="02020603050405020304" pitchFamily="18" charset="0"/>
              </a:rPr>
              <a:t>Séjour + Balcon</a:t>
            </a:r>
          </a:p>
          <a:p>
            <a:pPr marL="285750" indent="-285750">
              <a:buFontTx/>
              <a:buChar char="-"/>
            </a:pPr>
            <a:r>
              <a:rPr lang="fr-FR" sz="1800" dirty="0">
                <a:latin typeface="Times New Roman" panose="02020603050405020304" pitchFamily="18" charset="0"/>
                <a:cs typeface="Times New Roman" panose="02020603050405020304" pitchFamily="18" charset="0"/>
              </a:rPr>
              <a:t>Toilette Visiteur</a:t>
            </a:r>
          </a:p>
          <a:p>
            <a:pPr marL="285750" indent="-285750">
              <a:buFontTx/>
              <a:buChar char="-"/>
            </a:pPr>
            <a:r>
              <a:rPr lang="fr-FR" sz="1800" dirty="0">
                <a:latin typeface="Times New Roman" panose="02020603050405020304" pitchFamily="18" charset="0"/>
                <a:cs typeface="Times New Roman" panose="02020603050405020304" pitchFamily="18" charset="0"/>
              </a:rPr>
              <a:t>Cuisine Equipée</a:t>
            </a:r>
          </a:p>
        </p:txBody>
      </p:sp>
      <p:pic>
        <p:nvPicPr>
          <p:cNvPr id="7" name="Picture 1">
            <a:extLst>
              <a:ext uri="{FF2B5EF4-FFF2-40B4-BE49-F238E27FC236}">
                <a16:creationId xmlns:a16="http://schemas.microsoft.com/office/drawing/2014/main" id="{150E3091-EF0B-C0CC-8802-BEAE90BF5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5780217"/>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44773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E19501-6973-30A6-F0D2-465F7D5E23B1}"/>
              </a:ext>
            </a:extLst>
          </p:cNvPr>
          <p:cNvSpPr txBox="1"/>
          <p:nvPr/>
        </p:nvSpPr>
        <p:spPr>
          <a:xfrm>
            <a:off x="-1" y="0"/>
            <a:ext cx="4850675" cy="1184940"/>
          </a:xfrm>
          <a:prstGeom prst="rect">
            <a:avLst/>
          </a:prstGeom>
          <a:noFill/>
        </p:spPr>
        <p:txBody>
          <a:bodyPr wrap="square">
            <a:spAutoFit/>
          </a:bodyPr>
          <a:lstStyle/>
          <a:p>
            <a:endParaRPr lang="fr-FR" sz="1000" dirty="0"/>
          </a:p>
          <a:p>
            <a:pPr algn="ctr"/>
            <a:r>
              <a:rPr lang="fr-FR" sz="1100" b="1" u="sng" dirty="0">
                <a:effectLst>
                  <a:outerShdw blurRad="38100" dist="38100" dir="2700000" algn="tl">
                    <a:srgbClr val="000000">
                      <a:alpha val="43137"/>
                    </a:srgbClr>
                  </a:outerShdw>
                </a:effectLst>
              </a:rPr>
              <a:t>OPPORTUNITÉ D’INVESTISSEMENT</a:t>
            </a:r>
          </a:p>
          <a:p>
            <a:endParaRPr lang="fr-FR" sz="1000" dirty="0"/>
          </a:p>
          <a:p>
            <a:r>
              <a:rPr lang="fr-FR" sz="1000" dirty="0"/>
              <a:t>Ce projet vous offre l’opportunité d’acquérir un appartement dans une zone reconnu pour ses commodités locales.</a:t>
            </a:r>
          </a:p>
          <a:p>
            <a:r>
              <a:rPr lang="fr-FR" sz="1000" dirty="0"/>
              <a:t>Investir dans ce projet représente non seulement l’acquisition d’un bien immobilier de valeur, mais également vous assure une valeur ajoutée sur votre investissement.</a:t>
            </a:r>
          </a:p>
        </p:txBody>
      </p:sp>
      <p:sp>
        <p:nvSpPr>
          <p:cNvPr id="4" name="Titre 1">
            <a:extLst>
              <a:ext uri="{FF2B5EF4-FFF2-40B4-BE49-F238E27FC236}">
                <a16:creationId xmlns:a16="http://schemas.microsoft.com/office/drawing/2014/main" id="{ABED4F9E-A244-C63B-EBC5-189DBFFEA7F9}"/>
              </a:ext>
            </a:extLst>
          </p:cNvPr>
          <p:cNvSpPr txBox="1">
            <a:spLocks/>
          </p:cNvSpPr>
          <p:nvPr/>
        </p:nvSpPr>
        <p:spPr>
          <a:xfrm>
            <a:off x="10502312" y="5415348"/>
            <a:ext cx="2081350" cy="5737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4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4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4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8" name="Image 7">
            <a:extLst>
              <a:ext uri="{FF2B5EF4-FFF2-40B4-BE49-F238E27FC236}">
                <a16:creationId xmlns:a16="http://schemas.microsoft.com/office/drawing/2014/main" id="{2B09110F-3CD1-9A4E-A7BF-2AA0FEC6EA5E}"/>
              </a:ext>
            </a:extLst>
          </p:cNvPr>
          <p:cNvPicPr>
            <a:picLocks noChangeAspect="1"/>
          </p:cNvPicPr>
          <p:nvPr/>
        </p:nvPicPr>
        <p:blipFill>
          <a:blip r:embed="rId2">
            <a:extLst>
              <a:ext uri="{28A0092B-C50C-407E-A947-70E740481C1C}">
                <a14:useLocalDpi xmlns:a14="http://schemas.microsoft.com/office/drawing/2010/main" val="0"/>
              </a:ext>
            </a:extLst>
          </a:blip>
          <a:srcRect r="28494"/>
          <a:stretch/>
        </p:blipFill>
        <p:spPr>
          <a:xfrm>
            <a:off x="5026967" y="-36754"/>
            <a:ext cx="6344308" cy="2677945"/>
          </a:xfrm>
          <a:prstGeom prst="rect">
            <a:avLst/>
          </a:prstGeom>
          <a:ln>
            <a:noFill/>
          </a:ln>
          <a:effectLst>
            <a:softEdge rad="112500"/>
          </a:effectLst>
        </p:spPr>
      </p:pic>
      <p:sp>
        <p:nvSpPr>
          <p:cNvPr id="5" name="TextBox 4">
            <a:extLst>
              <a:ext uri="{FF2B5EF4-FFF2-40B4-BE49-F238E27FC236}">
                <a16:creationId xmlns:a16="http://schemas.microsoft.com/office/drawing/2014/main" id="{0DF2670F-028F-A45E-8853-B8AFD55A3DE7}"/>
              </a:ext>
            </a:extLst>
          </p:cNvPr>
          <p:cNvSpPr txBox="1"/>
          <p:nvPr/>
        </p:nvSpPr>
        <p:spPr>
          <a:xfrm>
            <a:off x="5329647" y="2677945"/>
            <a:ext cx="5634444" cy="3026169"/>
          </a:xfrm>
          <a:prstGeom prst="rect">
            <a:avLst/>
          </a:prstGeom>
          <a:noFill/>
        </p:spPr>
        <p:txBody>
          <a:bodyPr wrap="square">
            <a:spAutoFit/>
          </a:bodyPr>
          <a:lstStyle/>
          <a:p>
            <a:pPr algn="ctr"/>
            <a:r>
              <a:rPr lang="fr-FR" sz="1100" b="1" u="sng" dirty="0">
                <a:effectLst>
                  <a:outerShdw blurRad="38100" dist="38100" dir="2700000" algn="tl">
                    <a:srgbClr val="000000">
                      <a:alpha val="43137"/>
                    </a:srgbClr>
                  </a:outerShdw>
                </a:effectLst>
              </a:rPr>
              <a:t>PROCÉDURE D’ACQUISITION</a:t>
            </a:r>
          </a:p>
          <a:p>
            <a:pPr algn="r"/>
            <a:endParaRPr lang="fr-FR" sz="1000" dirty="0"/>
          </a:p>
          <a:p>
            <a:pPr algn="r"/>
            <a:r>
              <a:rPr lang="fr-FR" sz="1000" dirty="0"/>
              <a:t>Nous vous offrons différents modes de paiements </a:t>
            </a:r>
          </a:p>
          <a:p>
            <a:pPr algn="r"/>
            <a:r>
              <a:rPr lang="fr-FR" sz="1000" dirty="0"/>
              <a:t>Vous aurez la possibilité d'acquérir au COMPTANT ou à CRÉDIT.</a:t>
            </a:r>
          </a:p>
          <a:p>
            <a:pPr algn="r"/>
            <a:endParaRPr lang="fr-FR" sz="1000" dirty="0"/>
          </a:p>
          <a:p>
            <a:r>
              <a:rPr lang="fr-FR" sz="1000" dirty="0"/>
              <a:t>*Les frais d’ouverture de dossier (de réservation) obligatoire de 300 000 FCFA</a:t>
            </a:r>
          </a:p>
          <a:p>
            <a:r>
              <a:rPr lang="fr-FR" sz="1000" dirty="0"/>
              <a:t>  NON REMBOURSABLE</a:t>
            </a:r>
          </a:p>
          <a:p>
            <a:pPr algn="r"/>
            <a:endParaRPr lang="fr-FR" sz="1000" dirty="0"/>
          </a:p>
          <a:p>
            <a:r>
              <a:rPr lang="fr-FR" sz="1000" u="sng" dirty="0"/>
              <a:t>LA FORMULE D’ACHAT COMPTANT </a:t>
            </a:r>
            <a:r>
              <a:rPr lang="fr-FR" sz="1000" dirty="0"/>
              <a:t>: </a:t>
            </a:r>
          </a:p>
          <a:p>
            <a:r>
              <a:rPr lang="fr-FR" sz="1000" dirty="0"/>
              <a:t>-Le payement complet à effectuer sous 15 Jours Ouvrables </a:t>
            </a:r>
          </a:p>
          <a:p>
            <a:endParaRPr lang="fr-FR" sz="1000" dirty="0"/>
          </a:p>
          <a:p>
            <a:r>
              <a:rPr lang="fr-FR" sz="1000" u="sng" dirty="0"/>
              <a:t>LA FORMULE D’ACHAT CRÉDIT </a:t>
            </a:r>
            <a:r>
              <a:rPr lang="fr-FR" sz="1000" dirty="0"/>
              <a:t>:  </a:t>
            </a:r>
          </a:p>
          <a:p>
            <a:r>
              <a:rPr lang="fr-FR" sz="1000" dirty="0"/>
              <a:t>- Apport minimal de 30 % à verser sous 7 jours ouvrables</a:t>
            </a:r>
          </a:p>
          <a:p>
            <a:r>
              <a:rPr lang="fr-FR" sz="1000" dirty="0"/>
              <a:t>- Reliquat : A payer sous forme de mensualités sur une période de 06 mois.</a:t>
            </a:r>
          </a:p>
          <a:p>
            <a:endParaRPr lang="fr-FR" sz="1000" dirty="0"/>
          </a:p>
          <a:p>
            <a:endParaRPr lang="fr-FR" sz="1000" dirty="0"/>
          </a:p>
          <a:p>
            <a:pPr algn="r"/>
            <a:r>
              <a:rPr lang="fr-FR" sz="1000" u="sng" dirty="0"/>
              <a:t>CONDITIONS D’ANNULATION </a:t>
            </a:r>
            <a:r>
              <a:rPr lang="fr-FR" sz="1000" dirty="0"/>
              <a:t>: </a:t>
            </a:r>
          </a:p>
          <a:p>
            <a:pPr algn="r"/>
            <a:r>
              <a:rPr lang="fr-FR" sz="1000" dirty="0"/>
              <a:t>- L’acompte est remboursé en cas de désistement après déduction des</a:t>
            </a:r>
          </a:p>
          <a:p>
            <a:pPr algn="r"/>
            <a:r>
              <a:rPr lang="fr-FR" sz="1000" dirty="0"/>
              <a:t>pénalités. (Voir contrat)</a:t>
            </a:r>
            <a:endParaRPr lang="en-US" sz="1000" dirty="0"/>
          </a:p>
        </p:txBody>
      </p:sp>
      <p:pic>
        <p:nvPicPr>
          <p:cNvPr id="10" name="Picture 9">
            <a:extLst>
              <a:ext uri="{FF2B5EF4-FFF2-40B4-BE49-F238E27FC236}">
                <a16:creationId xmlns:a16="http://schemas.microsoft.com/office/drawing/2014/main" id="{68B4F254-55B3-9737-1EAC-0585CE677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419496"/>
            <a:ext cx="5064035" cy="4717619"/>
          </a:xfrm>
          <a:prstGeom prst="rect">
            <a:avLst/>
          </a:prstGeom>
          <a:ln>
            <a:noFill/>
          </a:ln>
          <a:effectLst>
            <a:softEdge rad="112500"/>
          </a:effectLst>
        </p:spPr>
      </p:pic>
    </p:spTree>
    <p:extLst>
      <p:ext uri="{BB962C8B-B14F-4D97-AF65-F5344CB8AC3E}">
        <p14:creationId xmlns:p14="http://schemas.microsoft.com/office/powerpoint/2010/main" val="388460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B0E708-1AE2-39D3-CB5F-72BE76DA3FD9}"/>
              </a:ext>
            </a:extLst>
          </p:cNvPr>
          <p:cNvSpPr txBox="1"/>
          <p:nvPr/>
        </p:nvSpPr>
        <p:spPr>
          <a:xfrm>
            <a:off x="391885" y="1168346"/>
            <a:ext cx="11242766" cy="3693319"/>
          </a:xfrm>
          <a:prstGeom prst="rect">
            <a:avLst/>
          </a:prstGeom>
          <a:noFill/>
        </p:spPr>
        <p:txBody>
          <a:bodyPr wrap="square">
            <a:spAutoFit/>
          </a:bodyPr>
          <a:lstStyle/>
          <a:p>
            <a:pPr algn="ctr"/>
            <a:r>
              <a:rPr lang="fr-FR" u="sng" dirty="0">
                <a:solidFill>
                  <a:srgbClr val="C00000"/>
                </a:solidFill>
              </a:rPr>
              <a:t>NOS COORDONNÉES</a:t>
            </a:r>
            <a:endParaRPr lang="fr-FR" dirty="0"/>
          </a:p>
          <a:p>
            <a:pPr algn="ctr"/>
            <a:r>
              <a:rPr lang="fr-FR" i="1" dirty="0">
                <a:solidFill>
                  <a:schemeClr val="tx1">
                    <a:lumMod val="95000"/>
                    <a:lumOff val="5000"/>
                  </a:schemeClr>
                </a:solidFill>
              </a:rPr>
              <a:t>Commerciale chef chargée du projet</a:t>
            </a:r>
          </a:p>
          <a:p>
            <a:pPr algn="ctr"/>
            <a:endParaRPr lang="fr-FR" i="1" dirty="0">
              <a:solidFill>
                <a:schemeClr val="tx1">
                  <a:lumMod val="95000"/>
                  <a:lumOff val="5000"/>
                </a:schemeClr>
              </a:solidFill>
            </a:endParaRPr>
          </a:p>
          <a:p>
            <a:pPr algn="ctr"/>
            <a:endParaRPr lang="fr-FR" u="sng" dirty="0">
              <a:solidFill>
                <a:schemeClr val="tx1">
                  <a:lumMod val="95000"/>
                  <a:lumOff val="5000"/>
                </a:schemeClr>
              </a:solidFill>
            </a:endParaRPr>
          </a:p>
          <a:p>
            <a:pPr algn="ctr"/>
            <a:r>
              <a:rPr lang="fr-FR" b="1" dirty="0">
                <a:solidFill>
                  <a:schemeClr val="tx1">
                    <a:lumMod val="95000"/>
                    <a:lumOff val="5000"/>
                  </a:schemeClr>
                </a:solidFill>
              </a:rPr>
              <a:t>Marieme Niang</a:t>
            </a:r>
          </a:p>
          <a:p>
            <a:pPr algn="ctr"/>
            <a:r>
              <a:rPr lang="fr-FR" dirty="0"/>
              <a:t>Tel : (+221) 77 802 65 22</a:t>
            </a:r>
          </a:p>
          <a:p>
            <a:pPr algn="ctr"/>
            <a:r>
              <a:rPr lang="fr-FR" dirty="0"/>
              <a:t>E-mail : ndeyemarieme.niang@senegindia.com</a:t>
            </a:r>
          </a:p>
          <a:p>
            <a:pPr algn="ctr"/>
            <a:r>
              <a:rPr lang="fr-FR" dirty="0"/>
              <a:t>Adresse : Yoff Virage, Route de l’aéroport.</a:t>
            </a:r>
          </a:p>
          <a:p>
            <a:pPr algn="ctr"/>
            <a:endParaRPr lang="fr-FR" dirty="0"/>
          </a:p>
          <a:p>
            <a:pPr algn="ctr"/>
            <a:endParaRPr lang="fr-FR" dirty="0"/>
          </a:p>
          <a:p>
            <a:pPr algn="ctr"/>
            <a:endParaRPr lang="fr-FR" dirty="0"/>
          </a:p>
          <a:p>
            <a:pPr algn="ctr"/>
            <a:r>
              <a:rPr lang="fr-FR" i="1" dirty="0">
                <a:effectLst>
                  <a:outerShdw blurRad="38100" dist="38100" dir="2700000" algn="tl">
                    <a:srgbClr val="000000">
                      <a:alpha val="43137"/>
                    </a:srgbClr>
                  </a:outerShdw>
                </a:effectLst>
              </a:rPr>
              <a:t>Nos équipes seront heureuses de répondre à toutes vos questions et demandes relatives aux projets </a:t>
            </a:r>
            <a:r>
              <a:rPr lang="fr-FR" i="1" dirty="0" err="1">
                <a:effectLst>
                  <a:outerShdw blurRad="38100" dist="38100" dir="2700000" algn="tl">
                    <a:srgbClr val="000000">
                      <a:alpha val="43137"/>
                    </a:srgbClr>
                  </a:outerShdw>
                </a:effectLst>
              </a:rPr>
              <a:t>Senegindia</a:t>
            </a:r>
            <a:r>
              <a:rPr lang="fr-FR" i="1" dirty="0">
                <a:effectLst>
                  <a:outerShdw blurRad="38100" dist="38100" dir="2700000" algn="tl">
                    <a:srgbClr val="000000">
                      <a:alpha val="43137"/>
                    </a:srgbClr>
                  </a:outerShdw>
                </a:effectLst>
              </a:rPr>
              <a:t>. </a:t>
            </a:r>
          </a:p>
          <a:p>
            <a:pPr algn="ctr"/>
            <a:endParaRPr lang="en-US" dirty="0"/>
          </a:p>
        </p:txBody>
      </p:sp>
      <p:sp>
        <p:nvSpPr>
          <p:cNvPr id="4" name="Titre 1">
            <a:extLst>
              <a:ext uri="{FF2B5EF4-FFF2-40B4-BE49-F238E27FC236}">
                <a16:creationId xmlns:a16="http://schemas.microsoft.com/office/drawing/2014/main" id="{161FEF31-E673-2F55-B341-85B96848EA26}"/>
              </a:ext>
            </a:extLst>
          </p:cNvPr>
          <p:cNvSpPr txBox="1">
            <a:spLocks/>
          </p:cNvSpPr>
          <p:nvPr/>
        </p:nvSpPr>
        <p:spPr>
          <a:xfrm>
            <a:off x="4528457" y="5320710"/>
            <a:ext cx="2272714" cy="7378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24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24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24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5" name="Picture 1">
            <a:extLst>
              <a:ext uri="{FF2B5EF4-FFF2-40B4-BE49-F238E27FC236}">
                <a16:creationId xmlns:a16="http://schemas.microsoft.com/office/drawing/2014/main" id="{3F6E2CA4-0141-3E59-BE86-3E01EFEF0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65812" y="0"/>
            <a:ext cx="3764669" cy="7474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0738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4A21823-B7AF-404E-A9FD-7F5E6C9693D5}"/>
              </a:ext>
            </a:extLst>
          </p:cNvPr>
          <p:cNvSpPr txBox="1"/>
          <p:nvPr/>
        </p:nvSpPr>
        <p:spPr>
          <a:xfrm>
            <a:off x="5658344" y="461050"/>
            <a:ext cx="5550591" cy="2616101"/>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fr-FR" sz="1600" b="1" i="1" u="sng" dirty="0">
                <a:solidFill>
                  <a:srgbClr val="8B693B"/>
                </a:solidFill>
                <a:latin typeface="Times New Roman" panose="02020603050405020304" pitchFamily="18" charset="0"/>
                <a:cs typeface="Times New Roman" panose="02020603050405020304" pitchFamily="18" charset="0"/>
              </a:rPr>
              <a:t>Localisation</a:t>
            </a:r>
          </a:p>
          <a:p>
            <a:pPr algn="ctr"/>
            <a:r>
              <a:rPr lang="fr-FR" sz="1600" b="1" dirty="0">
                <a:latin typeface="Times New Roman" panose="02020603050405020304" pitchFamily="18" charset="0"/>
                <a:cs typeface="Times New Roman" panose="02020603050405020304" pitchFamily="18" charset="0"/>
              </a:rPr>
              <a:t> Ngor virage </a:t>
            </a:r>
          </a:p>
          <a:p>
            <a:pPr algn="ctr"/>
            <a:r>
              <a:rPr lang="fr-FR" sz="1600" b="1" i="1" u="sng" dirty="0">
                <a:solidFill>
                  <a:srgbClr val="8B693B"/>
                </a:solidFill>
                <a:latin typeface="Times New Roman" panose="02020603050405020304" pitchFamily="18" charset="0"/>
                <a:cs typeface="Times New Roman" panose="02020603050405020304" pitchFamily="18" charset="0"/>
              </a:rPr>
              <a:t>Nombre d’étage</a:t>
            </a:r>
          </a:p>
          <a:p>
            <a:pPr algn="ctr"/>
            <a:r>
              <a:rPr lang="fr-FR" sz="1600" b="1" dirty="0">
                <a:latin typeface="Times New Roman" panose="02020603050405020304" pitchFamily="18" charset="0"/>
                <a:cs typeface="Times New Roman" panose="02020603050405020304" pitchFamily="18" charset="0"/>
              </a:rPr>
              <a:t> 07 </a:t>
            </a:r>
          </a:p>
          <a:p>
            <a:pPr algn="ctr"/>
            <a:r>
              <a:rPr lang="fr-FR" sz="1600" b="1" i="1" u="sng" dirty="0">
                <a:solidFill>
                  <a:srgbClr val="8B693B"/>
                </a:solidFill>
                <a:latin typeface="Times New Roman" panose="02020603050405020304" pitchFamily="18" charset="0"/>
                <a:cs typeface="Times New Roman" panose="02020603050405020304" pitchFamily="18" charset="0"/>
              </a:rPr>
              <a:t>Nombre total d’appartement</a:t>
            </a:r>
          </a:p>
          <a:p>
            <a:pPr algn="ctr"/>
            <a:r>
              <a:rPr lang="fr-FR" sz="1600" b="1" dirty="0">
                <a:latin typeface="Times New Roman" panose="02020603050405020304" pitchFamily="18" charset="0"/>
                <a:cs typeface="Times New Roman" panose="02020603050405020304" pitchFamily="18" charset="0"/>
              </a:rPr>
              <a:t>16</a:t>
            </a:r>
          </a:p>
          <a:p>
            <a:pPr algn="ctr"/>
            <a:r>
              <a:rPr lang="fr-FR" sz="1600" b="1" i="1" u="sng" dirty="0">
                <a:solidFill>
                  <a:srgbClr val="8B693B"/>
                </a:solidFill>
                <a:latin typeface="Times New Roman" panose="02020603050405020304" pitchFamily="18" charset="0"/>
                <a:cs typeface="Times New Roman" panose="02020603050405020304" pitchFamily="18" charset="0"/>
              </a:rPr>
              <a:t>Nombre</a:t>
            </a:r>
            <a:r>
              <a:rPr lang="fr-FR" sz="1600" b="1" u="sng" dirty="0">
                <a:solidFill>
                  <a:srgbClr val="8B693B"/>
                </a:solidFill>
                <a:latin typeface="Times New Roman" panose="02020603050405020304" pitchFamily="18" charset="0"/>
                <a:cs typeface="Times New Roman" panose="02020603050405020304" pitchFamily="18" charset="0"/>
              </a:rPr>
              <a:t> </a:t>
            </a:r>
            <a:r>
              <a:rPr lang="fr-FR" sz="1600" b="1" i="1" u="sng" dirty="0">
                <a:solidFill>
                  <a:srgbClr val="8B693B"/>
                </a:solidFill>
                <a:latin typeface="Times New Roman" panose="02020603050405020304" pitchFamily="18" charset="0"/>
                <a:cs typeface="Times New Roman" panose="02020603050405020304" pitchFamily="18" charset="0"/>
              </a:rPr>
              <a:t>d’ascenseur</a:t>
            </a:r>
          </a:p>
          <a:p>
            <a:pPr algn="ctr"/>
            <a:r>
              <a:rPr lang="fr-FR" sz="1600" b="1" dirty="0">
                <a:latin typeface="Times New Roman" panose="02020603050405020304" pitchFamily="18" charset="0"/>
                <a:cs typeface="Times New Roman" panose="02020603050405020304" pitchFamily="18" charset="0"/>
              </a:rPr>
              <a:t> 01</a:t>
            </a:r>
          </a:p>
          <a:p>
            <a:pPr algn="ctr"/>
            <a:r>
              <a:rPr lang="fr-FR" sz="1600" b="1" i="1" u="sng" dirty="0">
                <a:solidFill>
                  <a:srgbClr val="8B693B"/>
                </a:solidFill>
                <a:latin typeface="Times New Roman" panose="02020603050405020304" pitchFamily="18" charset="0"/>
                <a:cs typeface="Times New Roman" panose="02020603050405020304" pitchFamily="18" charset="0"/>
              </a:rPr>
              <a:t>Parking</a:t>
            </a:r>
          </a:p>
          <a:p>
            <a:pPr algn="ctr"/>
            <a:r>
              <a:rPr lang="fr-FR" sz="1600" b="1" dirty="0">
                <a:latin typeface="Times New Roman" panose="02020603050405020304" pitchFamily="18" charset="0"/>
                <a:cs typeface="Times New Roman" panose="02020603050405020304" pitchFamily="18" charset="0"/>
              </a:rPr>
              <a:t> 1 au sous-sol</a:t>
            </a:r>
          </a:p>
        </p:txBody>
      </p:sp>
      <p:sp>
        <p:nvSpPr>
          <p:cNvPr id="3" name="ZoneTexte 8">
            <a:extLst>
              <a:ext uri="{FF2B5EF4-FFF2-40B4-BE49-F238E27FC236}">
                <a16:creationId xmlns:a16="http://schemas.microsoft.com/office/drawing/2014/main" id="{3DE484A4-FFB0-BEAF-976F-28FFABAC7350}"/>
              </a:ext>
            </a:extLst>
          </p:cNvPr>
          <p:cNvSpPr txBox="1"/>
          <p:nvPr/>
        </p:nvSpPr>
        <p:spPr>
          <a:xfrm>
            <a:off x="470263" y="572592"/>
            <a:ext cx="5024846" cy="5016758"/>
          </a:xfrm>
          <a:prstGeom prst="rect">
            <a:avLst/>
          </a:prstGeom>
          <a:noFill/>
        </p:spPr>
        <p:txBody>
          <a:bodyPr wrap="square" rtlCol="0">
            <a:spAutoFit/>
          </a:bodyPr>
          <a:lstStyle/>
          <a:p>
            <a:r>
              <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_La résidence Atlantique est située dans un des quartiers les plus prisés de Dakar.</a:t>
            </a:r>
          </a:p>
          <a:p>
            <a:endPar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_De par son accessibilité et sa position stratégique, ce projet vous offre un espace d’habitation confortable et un cadre de vie agréable qui respectent les normes internationales en matière de construction d’où notre certification ISO.</a:t>
            </a:r>
          </a:p>
          <a:p>
            <a:endPar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_</a:t>
            </a:r>
            <a:r>
              <a:rPr lang="fr-FR" sz="2000" i="1" dirty="0" err="1">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Senegindia</a:t>
            </a:r>
            <a:r>
              <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vous propose dans la construction immobilière des logements haut de gamme et personnalisées ce qui représente notre marque de fabrique.</a:t>
            </a:r>
          </a:p>
          <a:p>
            <a:endPar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fr-FR" sz="2000"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ZoneTexte 8">
            <a:extLst>
              <a:ext uri="{FF2B5EF4-FFF2-40B4-BE49-F238E27FC236}">
                <a16:creationId xmlns:a16="http://schemas.microsoft.com/office/drawing/2014/main" id="{AA0A760B-7180-0076-582B-A03DE9300EB8}"/>
              </a:ext>
            </a:extLst>
          </p:cNvPr>
          <p:cNvSpPr txBox="1"/>
          <p:nvPr/>
        </p:nvSpPr>
        <p:spPr>
          <a:xfrm>
            <a:off x="5658344" y="3234859"/>
            <a:ext cx="5550591" cy="2646878"/>
          </a:xfrm>
          <a:prstGeom prst="rect">
            <a:avLst/>
          </a:prstGeom>
          <a:solidFill>
            <a:schemeClr val="bg2">
              <a:lumMod val="75000"/>
            </a:schemeClr>
          </a:solidFill>
        </p:spPr>
        <p:txBody>
          <a:bodyPr wrap="square" rtlCol="0">
            <a:spAutoFit/>
          </a:bodyPr>
          <a:lstStyle/>
          <a:p>
            <a:pPr algn="ctr"/>
            <a:endParaRPr lang="fr-FR" i="1" u="sng" dirty="0">
              <a:latin typeface="Times New Roman" panose="02020603050405020304" pitchFamily="18" charset="0"/>
              <a:cs typeface="Times New Roman" panose="02020603050405020304" pitchFamily="18" charset="0"/>
            </a:endParaRPr>
          </a:p>
          <a:p>
            <a:pPr algn="ctr"/>
            <a:r>
              <a:rPr lang="fr-FR" i="1" u="sng" dirty="0">
                <a:latin typeface="Times New Roman" panose="02020603050405020304" pitchFamily="18" charset="0"/>
                <a:cs typeface="Times New Roman" panose="02020603050405020304" pitchFamily="18" charset="0"/>
              </a:rPr>
              <a:t>Rez-de-chaussée (RDC)</a:t>
            </a:r>
            <a:endParaRPr lang="fr-FR" sz="1100" b="1" u="sng"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fr-FR" sz="1600" b="1" dirty="0">
                <a:solidFill>
                  <a:schemeClr val="accent1">
                    <a:lumMod val="50000"/>
                  </a:schemeClr>
                </a:solidFill>
                <a:latin typeface="Times New Roman" panose="02020603050405020304" pitchFamily="18" charset="0"/>
                <a:cs typeface="Times New Roman" panose="02020603050405020304" pitchFamily="18" charset="0"/>
              </a:rPr>
              <a:t>Hall d’entrée</a:t>
            </a:r>
          </a:p>
          <a:p>
            <a:pPr algn="ctr"/>
            <a:r>
              <a:rPr lang="fr-FR" sz="1600" b="1" dirty="0">
                <a:solidFill>
                  <a:schemeClr val="accent1">
                    <a:lumMod val="50000"/>
                  </a:schemeClr>
                </a:solidFill>
                <a:latin typeface="Times New Roman" panose="02020603050405020304" pitchFamily="18" charset="0"/>
                <a:cs typeface="Times New Roman" panose="02020603050405020304" pitchFamily="18" charset="0"/>
              </a:rPr>
              <a:t>Accès parkings</a:t>
            </a:r>
          </a:p>
          <a:p>
            <a:pPr algn="ctr"/>
            <a:endParaRPr lang="fr-FR" sz="1600" b="1" i="1" u="sng" dirty="0">
              <a:latin typeface="Times New Roman" panose="02020603050405020304" pitchFamily="18" charset="0"/>
              <a:cs typeface="Times New Roman" panose="02020603050405020304" pitchFamily="18" charset="0"/>
            </a:endParaRPr>
          </a:p>
          <a:p>
            <a:pPr algn="ctr"/>
            <a:r>
              <a:rPr lang="fr-FR" i="1" u="sng" dirty="0">
                <a:latin typeface="Times New Roman" panose="02020603050405020304" pitchFamily="18" charset="0"/>
                <a:cs typeface="Times New Roman" panose="02020603050405020304" pitchFamily="18" charset="0"/>
              </a:rPr>
              <a:t>Nombre d’appartement par palier </a:t>
            </a:r>
            <a:r>
              <a:rPr lang="fr-FR" sz="1400" b="1" dirty="0">
                <a:latin typeface="Times New Roman" panose="02020603050405020304" pitchFamily="18" charset="0"/>
                <a:cs typeface="Times New Roman" panose="02020603050405020304" pitchFamily="18" charset="0"/>
              </a:rPr>
              <a:t>: </a:t>
            </a:r>
          </a:p>
          <a:p>
            <a:pPr algn="ctr"/>
            <a:r>
              <a:rPr lang="fr-FR" sz="1600" b="1" dirty="0">
                <a:latin typeface="Times New Roman" panose="02020603050405020304" pitchFamily="18" charset="0"/>
                <a:cs typeface="Times New Roman" panose="02020603050405020304" pitchFamily="18" charset="0"/>
              </a:rPr>
              <a:t> 04 Appartements du 1</a:t>
            </a:r>
            <a:r>
              <a:rPr lang="fr-FR" sz="1600" b="1" baseline="30000" dirty="0">
                <a:latin typeface="Times New Roman" panose="02020603050405020304" pitchFamily="18" charset="0"/>
                <a:cs typeface="Times New Roman" panose="02020603050405020304" pitchFamily="18" charset="0"/>
              </a:rPr>
              <a:t>e</a:t>
            </a:r>
            <a:r>
              <a:rPr lang="fr-FR" sz="1600" b="1" dirty="0">
                <a:latin typeface="Times New Roman" panose="02020603050405020304" pitchFamily="18" charset="0"/>
                <a:cs typeface="Times New Roman" panose="02020603050405020304" pitchFamily="18" charset="0"/>
              </a:rPr>
              <a:t> au 4</a:t>
            </a:r>
            <a:r>
              <a:rPr lang="fr-FR" sz="1600" b="1" baseline="30000" dirty="0">
                <a:latin typeface="Times New Roman" panose="02020603050405020304" pitchFamily="18" charset="0"/>
                <a:cs typeface="Times New Roman" panose="02020603050405020304" pitchFamily="18" charset="0"/>
              </a:rPr>
              <a:t>e</a:t>
            </a:r>
            <a:r>
              <a:rPr lang="fr-FR" sz="1600" b="1" dirty="0">
                <a:latin typeface="Times New Roman" panose="02020603050405020304" pitchFamily="18" charset="0"/>
                <a:cs typeface="Times New Roman" panose="02020603050405020304" pitchFamily="18" charset="0"/>
              </a:rPr>
              <a:t> étage</a:t>
            </a:r>
          </a:p>
          <a:p>
            <a:pPr algn="ctr"/>
            <a:r>
              <a:rPr lang="fr-FR" sz="1600" b="1" dirty="0">
                <a:latin typeface="Times New Roman" panose="02020603050405020304" pitchFamily="18" charset="0"/>
                <a:cs typeface="Times New Roman" panose="02020603050405020304" pitchFamily="18" charset="0"/>
              </a:rPr>
              <a:t> 03 Appartements du 5</a:t>
            </a:r>
            <a:r>
              <a:rPr lang="fr-FR" sz="1600" b="1" baseline="30000" dirty="0">
                <a:latin typeface="Times New Roman" panose="02020603050405020304" pitchFamily="18" charset="0"/>
                <a:cs typeface="Times New Roman" panose="02020603050405020304" pitchFamily="18" charset="0"/>
              </a:rPr>
              <a:t>e</a:t>
            </a:r>
            <a:r>
              <a:rPr lang="fr-FR" sz="1600" b="1" dirty="0">
                <a:latin typeface="Times New Roman" panose="02020603050405020304" pitchFamily="18" charset="0"/>
                <a:cs typeface="Times New Roman" panose="02020603050405020304" pitchFamily="18" charset="0"/>
              </a:rPr>
              <a:t> au 7</a:t>
            </a:r>
            <a:r>
              <a:rPr lang="fr-FR" sz="1600" b="1" baseline="30000" dirty="0">
                <a:latin typeface="Times New Roman" panose="02020603050405020304" pitchFamily="18" charset="0"/>
                <a:cs typeface="Times New Roman" panose="02020603050405020304" pitchFamily="18" charset="0"/>
              </a:rPr>
              <a:t>e</a:t>
            </a:r>
            <a:r>
              <a:rPr lang="fr-FR" sz="1600" b="1" dirty="0">
                <a:latin typeface="Times New Roman" panose="02020603050405020304" pitchFamily="18" charset="0"/>
                <a:cs typeface="Times New Roman" panose="02020603050405020304" pitchFamily="18" charset="0"/>
              </a:rPr>
              <a:t> étage</a:t>
            </a:r>
          </a:p>
          <a:p>
            <a:endParaRPr lang="fr-FR" sz="1600" i="1" dirty="0">
              <a:solidFill>
                <a:srgbClr val="C00000"/>
              </a:solidFill>
              <a:latin typeface="Times New Roman" panose="02020603050405020304" pitchFamily="18" charset="0"/>
              <a:cs typeface="Times New Roman" panose="02020603050405020304" pitchFamily="18" charset="0"/>
            </a:endParaRPr>
          </a:p>
          <a:p>
            <a:pPr marL="285750" indent="-285750">
              <a:buFontTx/>
              <a:buChar char="-"/>
            </a:pPr>
            <a:endParaRPr lang="fr-FR" sz="1600" i="1" dirty="0">
              <a:solidFill>
                <a:srgbClr val="C00000"/>
              </a:solidFill>
              <a:latin typeface="Times New Roman" panose="02020603050405020304" pitchFamily="18" charset="0"/>
              <a:cs typeface="Times New Roman" panose="02020603050405020304" pitchFamily="18" charset="0"/>
            </a:endParaRPr>
          </a:p>
        </p:txBody>
      </p:sp>
      <p:sp>
        <p:nvSpPr>
          <p:cNvPr id="5" name="Titre 1">
            <a:extLst>
              <a:ext uri="{FF2B5EF4-FFF2-40B4-BE49-F238E27FC236}">
                <a16:creationId xmlns:a16="http://schemas.microsoft.com/office/drawing/2014/main" id="{F587D14A-6E62-1459-2DAC-0C3043993FA7}"/>
              </a:ext>
            </a:extLst>
          </p:cNvPr>
          <p:cNvSpPr txBox="1">
            <a:spLocks/>
          </p:cNvSpPr>
          <p:nvPr/>
        </p:nvSpPr>
        <p:spPr>
          <a:xfrm>
            <a:off x="10685250" y="26126"/>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6" name="Picture 1">
            <a:extLst>
              <a:ext uri="{FF2B5EF4-FFF2-40B4-BE49-F238E27FC236}">
                <a16:creationId xmlns:a16="http://schemas.microsoft.com/office/drawing/2014/main" id="{E1106A7D-4EC1-FFFE-5057-E79A424DE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5791487"/>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39060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1451579" y="1062384"/>
            <a:ext cx="10740421" cy="800220"/>
          </a:xfrm>
        </p:spPr>
        <p:txBody>
          <a:bodyPr>
            <a:normAutofit/>
          </a:bodyPr>
          <a:lstStyle/>
          <a:p>
            <a:pPr algn="r"/>
            <a:r>
              <a:rPr lang="fr-FR" b="1" i="1" dirty="0">
                <a:latin typeface="Times New Roman" panose="02020603050405020304" pitchFamily="18" charset="0"/>
                <a:cs typeface="Times New Roman" panose="02020603050405020304" pitchFamily="18" charset="0"/>
              </a:rPr>
              <a:t>Du 1</a:t>
            </a:r>
            <a:r>
              <a:rPr lang="fr-FR" b="1" i="1" baseline="30000" dirty="0">
                <a:latin typeface="Times New Roman" panose="02020603050405020304" pitchFamily="18" charset="0"/>
                <a:cs typeface="Times New Roman" panose="02020603050405020304" pitchFamily="18" charset="0"/>
              </a:rPr>
              <a:t>e</a:t>
            </a:r>
            <a:r>
              <a:rPr lang="fr-FR" b="1" i="1" dirty="0">
                <a:latin typeface="Times New Roman" panose="02020603050405020304" pitchFamily="18" charset="0"/>
                <a:cs typeface="Times New Roman" panose="02020603050405020304" pitchFamily="18" charset="0"/>
              </a:rPr>
              <a:t> au 2</a:t>
            </a:r>
            <a:r>
              <a:rPr lang="fr-FR" b="1" i="1" baseline="30000" dirty="0">
                <a:latin typeface="Times New Roman" panose="02020603050405020304" pitchFamily="18" charset="0"/>
                <a:cs typeface="Times New Roman" panose="02020603050405020304" pitchFamily="18" charset="0"/>
              </a:rPr>
              <a:t>e</a:t>
            </a:r>
            <a:r>
              <a:rPr lang="fr-FR" b="1" i="1" dirty="0">
                <a:latin typeface="Times New Roman" panose="02020603050405020304" pitchFamily="18" charset="0"/>
                <a:cs typeface="Times New Roman" panose="02020603050405020304" pitchFamily="18" charset="0"/>
              </a:rPr>
              <a:t> étage</a:t>
            </a:r>
          </a:p>
        </p:txBody>
      </p:sp>
      <p:sp>
        <p:nvSpPr>
          <p:cNvPr id="9" name="ZoneTexte 8">
            <a:extLst>
              <a:ext uri="{FF2B5EF4-FFF2-40B4-BE49-F238E27FC236}">
                <a16:creationId xmlns:a16="http://schemas.microsoft.com/office/drawing/2014/main" id="{27AE3422-246F-5549-80FD-E844E786E1B8}"/>
              </a:ext>
            </a:extLst>
          </p:cNvPr>
          <p:cNvSpPr txBox="1"/>
          <p:nvPr/>
        </p:nvSpPr>
        <p:spPr>
          <a:xfrm>
            <a:off x="7963151" y="2736475"/>
            <a:ext cx="3246898" cy="2246769"/>
          </a:xfrm>
          <a:prstGeom prst="rect">
            <a:avLst/>
          </a:prstGeom>
          <a:noFill/>
        </p:spPr>
        <p:txBody>
          <a:bodyPr wrap="square" rtlCol="0">
            <a:spAutoFit/>
          </a:bodyPr>
          <a:lstStyle/>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1</a:t>
            </a:r>
            <a:r>
              <a:rPr lang="fr-FR" sz="2800" i="1" dirty="0">
                <a:solidFill>
                  <a:schemeClr val="accent1">
                    <a:lumMod val="50000"/>
                  </a:schemeClr>
                </a:solidFill>
                <a:latin typeface="Times New Roman" panose="02020603050405020304" pitchFamily="18" charset="0"/>
                <a:cs typeface="Times New Roman" panose="02020603050405020304" pitchFamily="18" charset="0"/>
              </a:rPr>
              <a:t>: 55 m2 </a:t>
            </a:r>
            <a:r>
              <a:rPr lang="fr-FR" sz="1400" i="1" dirty="0">
                <a:latin typeface="Times New Roman" panose="02020603050405020304" pitchFamily="18" charset="0"/>
                <a:cs typeface="Times New Roman" panose="02020603050405020304" pitchFamily="18" charset="0"/>
              </a:rPr>
              <a:t>(F2)  </a:t>
            </a:r>
            <a:endParaRPr lang="fr-FR" sz="2800" i="1" dirty="0">
              <a:latin typeface="Times New Roman" panose="02020603050405020304" pitchFamily="18" charset="0"/>
              <a:cs typeface="Times New Roman" panose="02020603050405020304" pitchFamily="18" charset="0"/>
            </a:endParaRP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2</a:t>
            </a:r>
            <a:r>
              <a:rPr lang="fr-FR" sz="2800" i="1" dirty="0">
                <a:solidFill>
                  <a:schemeClr val="accent1">
                    <a:lumMod val="50000"/>
                  </a:schemeClr>
                </a:solidFill>
                <a:latin typeface="Times New Roman" panose="02020603050405020304" pitchFamily="18" charset="0"/>
                <a:cs typeface="Times New Roman" panose="02020603050405020304" pitchFamily="18" charset="0"/>
              </a:rPr>
              <a:t>: 56 m2 </a:t>
            </a:r>
            <a:r>
              <a:rPr lang="fr-FR" sz="1400" i="1" dirty="0">
                <a:latin typeface="Times New Roman" panose="02020603050405020304" pitchFamily="18" charset="0"/>
                <a:cs typeface="Times New Roman" panose="02020603050405020304" pitchFamily="18" charset="0"/>
              </a:rPr>
              <a:t>(F3)</a:t>
            </a: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3</a:t>
            </a:r>
            <a:r>
              <a:rPr lang="fr-FR" sz="2800" i="1" dirty="0">
                <a:solidFill>
                  <a:schemeClr val="accent1">
                    <a:lumMod val="50000"/>
                  </a:schemeClr>
                </a:solidFill>
                <a:latin typeface="Times New Roman" panose="02020603050405020304" pitchFamily="18" charset="0"/>
                <a:cs typeface="Times New Roman" panose="02020603050405020304" pitchFamily="18" charset="0"/>
              </a:rPr>
              <a:t>: 48 m2 </a:t>
            </a:r>
            <a:r>
              <a:rPr lang="fr-FR" sz="1400" i="1" dirty="0">
                <a:latin typeface="Times New Roman" panose="02020603050405020304" pitchFamily="18" charset="0"/>
                <a:cs typeface="Times New Roman" panose="02020603050405020304" pitchFamily="18" charset="0"/>
              </a:rPr>
              <a:t>(F2)</a:t>
            </a: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4</a:t>
            </a:r>
            <a:r>
              <a:rPr lang="fr-FR" sz="2800" i="1" dirty="0">
                <a:solidFill>
                  <a:schemeClr val="accent1">
                    <a:lumMod val="50000"/>
                  </a:schemeClr>
                </a:solidFill>
                <a:latin typeface="Times New Roman" panose="02020603050405020304" pitchFamily="18" charset="0"/>
                <a:cs typeface="Times New Roman" panose="02020603050405020304" pitchFamily="18" charset="0"/>
              </a:rPr>
              <a:t>: 95 m2 </a:t>
            </a:r>
            <a:r>
              <a:rPr lang="fr-FR" sz="1400" i="1" dirty="0">
                <a:latin typeface="Times New Roman" panose="02020603050405020304" pitchFamily="18" charset="0"/>
                <a:cs typeface="Times New Roman" panose="02020603050405020304" pitchFamily="18" charset="0"/>
              </a:rPr>
              <a:t>(F3)</a:t>
            </a:r>
          </a:p>
          <a:p>
            <a:endParaRPr lang="fr-FR" sz="2800" dirty="0">
              <a:latin typeface="Times New Roman" panose="02020603050405020304" pitchFamily="18" charset="0"/>
              <a:cs typeface="Times New Roman" panose="02020603050405020304" pitchFamily="18" charset="0"/>
            </a:endParaRPr>
          </a:p>
        </p:txBody>
      </p:sp>
      <p:sp>
        <p:nvSpPr>
          <p:cNvPr id="20" name="ZoneTexte 19">
            <a:extLst>
              <a:ext uri="{FF2B5EF4-FFF2-40B4-BE49-F238E27FC236}">
                <a16:creationId xmlns:a16="http://schemas.microsoft.com/office/drawing/2014/main" id="{FA79B359-DA29-964F-9AD8-359F5795F76E}"/>
              </a:ext>
            </a:extLst>
          </p:cNvPr>
          <p:cNvSpPr txBox="1"/>
          <p:nvPr/>
        </p:nvSpPr>
        <p:spPr>
          <a:xfrm>
            <a:off x="7963151" y="1511634"/>
            <a:ext cx="3246898" cy="400110"/>
          </a:xfrm>
          <a:prstGeom prst="rect">
            <a:avLst/>
          </a:prstGeom>
          <a:noFill/>
        </p:spPr>
        <p:txBody>
          <a:bodyPr wrap="square" rtlCol="0">
            <a:spAutoFit/>
          </a:bodyPr>
          <a:lstStyle/>
          <a:p>
            <a:r>
              <a:rPr lang="fr-FR" sz="2000" u="sng" dirty="0">
                <a:latin typeface="Times New Roman" panose="02020603050405020304" pitchFamily="18" charset="0"/>
                <a:cs typeface="Times New Roman" panose="02020603050405020304" pitchFamily="18" charset="0"/>
              </a:rPr>
              <a:t>Type d’appartement</a:t>
            </a:r>
            <a:r>
              <a:rPr lang="fr-FR" sz="2000" dirty="0">
                <a:latin typeface="Times New Roman" panose="02020603050405020304" pitchFamily="18" charset="0"/>
                <a:cs typeface="Times New Roman" panose="02020603050405020304" pitchFamily="18" charset="0"/>
              </a:rPr>
              <a:t>: F2 et F3</a:t>
            </a:r>
          </a:p>
        </p:txBody>
      </p:sp>
      <p:pic>
        <p:nvPicPr>
          <p:cNvPr id="4" name="Picture 3">
            <a:extLst>
              <a:ext uri="{FF2B5EF4-FFF2-40B4-BE49-F238E27FC236}">
                <a16:creationId xmlns:a16="http://schemas.microsoft.com/office/drawing/2014/main" id="{892D826C-B524-34CA-2B1D-FE6728C09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457813" cy="6115574"/>
          </a:xfrm>
          <a:prstGeom prst="rect">
            <a:avLst/>
          </a:prstGeom>
          <a:ln>
            <a:noFill/>
          </a:ln>
          <a:effectLst>
            <a:softEdge rad="112500"/>
          </a:effectLst>
        </p:spPr>
      </p:pic>
      <p:cxnSp>
        <p:nvCxnSpPr>
          <p:cNvPr id="11" name="Connecteur droit avec flèche 10">
            <a:extLst>
              <a:ext uri="{FF2B5EF4-FFF2-40B4-BE49-F238E27FC236}">
                <a16:creationId xmlns:a16="http://schemas.microsoft.com/office/drawing/2014/main" id="{33D95BA2-6456-BE45-A1C5-237526FAA4E1}"/>
              </a:ext>
            </a:extLst>
          </p:cNvPr>
          <p:cNvCxnSpPr>
            <a:cxnSpLocks/>
          </p:cNvCxnSpPr>
          <p:nvPr/>
        </p:nvCxnSpPr>
        <p:spPr>
          <a:xfrm flipH="1" flipV="1">
            <a:off x="4974672" y="1383050"/>
            <a:ext cx="2902590" cy="1611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FE303BB7-AC23-7B47-A190-358C78B2324A}"/>
              </a:ext>
            </a:extLst>
          </p:cNvPr>
          <p:cNvCxnSpPr>
            <a:cxnSpLocks/>
          </p:cNvCxnSpPr>
          <p:nvPr/>
        </p:nvCxnSpPr>
        <p:spPr>
          <a:xfrm flipH="1" flipV="1">
            <a:off x="5075339" y="2360994"/>
            <a:ext cx="2801923" cy="1068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F7AED24A-6AFF-A14F-97A4-C7847BCBA6F0}"/>
              </a:ext>
            </a:extLst>
          </p:cNvPr>
          <p:cNvCxnSpPr>
            <a:cxnSpLocks/>
          </p:cNvCxnSpPr>
          <p:nvPr/>
        </p:nvCxnSpPr>
        <p:spPr>
          <a:xfrm flipH="1">
            <a:off x="5142451" y="3934437"/>
            <a:ext cx="2734811" cy="369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4">
            <a:extLst>
              <a:ext uri="{FF2B5EF4-FFF2-40B4-BE49-F238E27FC236}">
                <a16:creationId xmlns:a16="http://schemas.microsoft.com/office/drawing/2014/main" id="{F5578D6B-4D62-AAFD-CE13-A201FA3EB7C3}"/>
              </a:ext>
            </a:extLst>
          </p:cNvPr>
          <p:cNvCxnSpPr>
            <a:cxnSpLocks/>
          </p:cNvCxnSpPr>
          <p:nvPr/>
        </p:nvCxnSpPr>
        <p:spPr>
          <a:xfrm flipH="1">
            <a:off x="3728905" y="4387442"/>
            <a:ext cx="4148357" cy="1175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CED3AFDD-1394-4E05-19DA-1CBC169DC743}"/>
              </a:ext>
            </a:extLst>
          </p:cNvPr>
          <p:cNvSpPr txBox="1">
            <a:spLocks/>
          </p:cNvSpPr>
          <p:nvPr/>
        </p:nvSpPr>
        <p:spPr>
          <a:xfrm>
            <a:off x="10772336" y="93842"/>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6" name="Picture 1">
            <a:extLst>
              <a:ext uri="{FF2B5EF4-FFF2-40B4-BE49-F238E27FC236}">
                <a16:creationId xmlns:a16="http://schemas.microsoft.com/office/drawing/2014/main" id="{616AF2E7-0781-EEBB-B0C9-32DED2776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513844" y="5782374"/>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64825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C217-07C7-F2A7-1226-0ADDA2AF2376}"/>
              </a:ext>
            </a:extLst>
          </p:cNvPr>
          <p:cNvSpPr>
            <a:spLocks noGrp="1"/>
          </p:cNvSpPr>
          <p:nvPr>
            <p:ph type="title"/>
          </p:nvPr>
        </p:nvSpPr>
        <p:spPr>
          <a:xfrm>
            <a:off x="-67111" y="1104022"/>
            <a:ext cx="11054854" cy="881668"/>
          </a:xfrm>
        </p:spPr>
        <p:txBody>
          <a:bodyPr/>
          <a:lstStyle/>
          <a:p>
            <a:r>
              <a:rPr lang="fr-FR" b="1" i="1" dirty="0">
                <a:latin typeface="Times New Roman" panose="02020603050405020304" pitchFamily="18" charset="0"/>
                <a:cs typeface="Times New Roman" panose="02020603050405020304" pitchFamily="18" charset="0"/>
              </a:rPr>
              <a:t>Du 3</a:t>
            </a:r>
            <a:r>
              <a:rPr lang="fr-FR" b="1" i="1" baseline="30000" dirty="0">
                <a:latin typeface="Times New Roman" panose="02020603050405020304" pitchFamily="18" charset="0"/>
                <a:cs typeface="Times New Roman" panose="02020603050405020304" pitchFamily="18" charset="0"/>
              </a:rPr>
              <a:t>e</a:t>
            </a:r>
            <a:r>
              <a:rPr lang="fr-FR" b="1" i="1" dirty="0">
                <a:latin typeface="Times New Roman" panose="02020603050405020304" pitchFamily="18" charset="0"/>
                <a:cs typeface="Times New Roman" panose="02020603050405020304" pitchFamily="18" charset="0"/>
              </a:rPr>
              <a:t> au 4</a:t>
            </a:r>
            <a:r>
              <a:rPr lang="fr-FR" b="1" i="1" baseline="30000" dirty="0">
                <a:latin typeface="Times New Roman" panose="02020603050405020304" pitchFamily="18" charset="0"/>
                <a:cs typeface="Times New Roman" panose="02020603050405020304" pitchFamily="18" charset="0"/>
              </a:rPr>
              <a:t>e</a:t>
            </a:r>
            <a:r>
              <a:rPr lang="fr-FR" b="1" i="1" dirty="0">
                <a:latin typeface="Times New Roman" panose="02020603050405020304" pitchFamily="18" charset="0"/>
                <a:cs typeface="Times New Roman" panose="02020603050405020304" pitchFamily="18" charset="0"/>
              </a:rPr>
              <a:t> étage</a:t>
            </a:r>
            <a:endParaRPr lang="en-US" b="1" dirty="0"/>
          </a:p>
        </p:txBody>
      </p:sp>
      <p:pic>
        <p:nvPicPr>
          <p:cNvPr id="9" name="Content Placeholder 8">
            <a:extLst>
              <a:ext uri="{FF2B5EF4-FFF2-40B4-BE49-F238E27FC236}">
                <a16:creationId xmlns:a16="http://schemas.microsoft.com/office/drawing/2014/main" id="{F015EDCB-235D-5D1D-655E-42AEE7828A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92279" y="0"/>
            <a:ext cx="7099721" cy="6123963"/>
          </a:xfrm>
          <a:prstGeom prst="rect">
            <a:avLst/>
          </a:prstGeom>
          <a:ln>
            <a:noFill/>
          </a:ln>
          <a:effectLst>
            <a:softEdge rad="112500"/>
          </a:effectLst>
        </p:spPr>
      </p:pic>
      <p:sp>
        <p:nvSpPr>
          <p:cNvPr id="10" name="ZoneTexte 19">
            <a:extLst>
              <a:ext uri="{FF2B5EF4-FFF2-40B4-BE49-F238E27FC236}">
                <a16:creationId xmlns:a16="http://schemas.microsoft.com/office/drawing/2014/main" id="{84594E7E-F536-BBE7-7FB3-7B94CA2EB223}"/>
              </a:ext>
            </a:extLst>
          </p:cNvPr>
          <p:cNvSpPr txBox="1"/>
          <p:nvPr/>
        </p:nvSpPr>
        <p:spPr>
          <a:xfrm>
            <a:off x="1376794" y="1544856"/>
            <a:ext cx="3246898" cy="400110"/>
          </a:xfrm>
          <a:prstGeom prst="rect">
            <a:avLst/>
          </a:prstGeom>
          <a:noFill/>
        </p:spPr>
        <p:txBody>
          <a:bodyPr wrap="square" rtlCol="0">
            <a:spAutoFit/>
          </a:bodyPr>
          <a:lstStyle/>
          <a:p>
            <a:r>
              <a:rPr lang="fr-FR" sz="2000" u="sng" dirty="0">
                <a:latin typeface="Times New Roman" panose="02020603050405020304" pitchFamily="18" charset="0"/>
                <a:cs typeface="Times New Roman" panose="02020603050405020304" pitchFamily="18" charset="0"/>
              </a:rPr>
              <a:t>Type d’appartement</a:t>
            </a:r>
            <a:r>
              <a:rPr lang="fr-FR" sz="2000" dirty="0">
                <a:latin typeface="Times New Roman" panose="02020603050405020304" pitchFamily="18" charset="0"/>
                <a:cs typeface="Times New Roman" panose="02020603050405020304" pitchFamily="18" charset="0"/>
              </a:rPr>
              <a:t>: F2 et F3</a:t>
            </a:r>
          </a:p>
        </p:txBody>
      </p:sp>
      <p:sp>
        <p:nvSpPr>
          <p:cNvPr id="12" name="ZoneTexte 8">
            <a:extLst>
              <a:ext uri="{FF2B5EF4-FFF2-40B4-BE49-F238E27FC236}">
                <a16:creationId xmlns:a16="http://schemas.microsoft.com/office/drawing/2014/main" id="{D5E0D19E-3AF1-3C52-54CA-C693066D3CE1}"/>
              </a:ext>
            </a:extLst>
          </p:cNvPr>
          <p:cNvSpPr txBox="1"/>
          <p:nvPr/>
        </p:nvSpPr>
        <p:spPr>
          <a:xfrm>
            <a:off x="287224" y="2625542"/>
            <a:ext cx="3246898" cy="2246769"/>
          </a:xfrm>
          <a:prstGeom prst="rect">
            <a:avLst/>
          </a:prstGeom>
          <a:noFill/>
        </p:spPr>
        <p:txBody>
          <a:bodyPr wrap="square" rtlCol="0">
            <a:spAutoFit/>
          </a:bodyPr>
          <a:lstStyle/>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1</a:t>
            </a:r>
            <a:r>
              <a:rPr lang="fr-FR" sz="2800" i="1" dirty="0">
                <a:solidFill>
                  <a:schemeClr val="accent1">
                    <a:lumMod val="50000"/>
                  </a:schemeClr>
                </a:solidFill>
                <a:latin typeface="Times New Roman" panose="02020603050405020304" pitchFamily="18" charset="0"/>
                <a:cs typeface="Times New Roman" panose="02020603050405020304" pitchFamily="18" charset="0"/>
              </a:rPr>
              <a:t>: 57 m2 </a:t>
            </a:r>
            <a:r>
              <a:rPr lang="fr-FR" sz="1400" i="1" dirty="0">
                <a:latin typeface="Times New Roman" panose="02020603050405020304" pitchFamily="18" charset="0"/>
                <a:cs typeface="Times New Roman" panose="02020603050405020304" pitchFamily="18" charset="0"/>
              </a:rPr>
              <a:t>(F2)  </a:t>
            </a:r>
            <a:endParaRPr lang="fr-FR" sz="2800" i="1" dirty="0">
              <a:latin typeface="Times New Roman" panose="02020603050405020304" pitchFamily="18" charset="0"/>
              <a:cs typeface="Times New Roman" panose="02020603050405020304" pitchFamily="18" charset="0"/>
            </a:endParaRP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2</a:t>
            </a:r>
            <a:r>
              <a:rPr lang="fr-FR" sz="2800" i="1" dirty="0">
                <a:solidFill>
                  <a:schemeClr val="accent1">
                    <a:lumMod val="50000"/>
                  </a:schemeClr>
                </a:solidFill>
                <a:latin typeface="Times New Roman" panose="02020603050405020304" pitchFamily="18" charset="0"/>
                <a:cs typeface="Times New Roman" panose="02020603050405020304" pitchFamily="18" charset="0"/>
              </a:rPr>
              <a:t>: 58 m2 </a:t>
            </a:r>
            <a:r>
              <a:rPr lang="fr-FR" sz="1400" i="1" dirty="0">
                <a:latin typeface="Times New Roman" panose="02020603050405020304" pitchFamily="18" charset="0"/>
                <a:cs typeface="Times New Roman" panose="02020603050405020304" pitchFamily="18" charset="0"/>
              </a:rPr>
              <a:t>(F3)</a:t>
            </a: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3</a:t>
            </a:r>
            <a:r>
              <a:rPr lang="fr-FR" sz="2800" i="1" dirty="0">
                <a:solidFill>
                  <a:schemeClr val="accent1">
                    <a:lumMod val="50000"/>
                  </a:schemeClr>
                </a:solidFill>
                <a:latin typeface="Times New Roman" panose="02020603050405020304" pitchFamily="18" charset="0"/>
                <a:cs typeface="Times New Roman" panose="02020603050405020304" pitchFamily="18" charset="0"/>
              </a:rPr>
              <a:t>: 50 m2 </a:t>
            </a:r>
            <a:r>
              <a:rPr lang="fr-FR" sz="1400" i="1" dirty="0">
                <a:latin typeface="Times New Roman" panose="02020603050405020304" pitchFamily="18" charset="0"/>
                <a:cs typeface="Times New Roman" panose="02020603050405020304" pitchFamily="18" charset="0"/>
              </a:rPr>
              <a:t>(F2)</a:t>
            </a: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4</a:t>
            </a:r>
            <a:r>
              <a:rPr lang="fr-FR" sz="2800" i="1" dirty="0">
                <a:solidFill>
                  <a:schemeClr val="accent1">
                    <a:lumMod val="50000"/>
                  </a:schemeClr>
                </a:solidFill>
                <a:latin typeface="Times New Roman" panose="02020603050405020304" pitchFamily="18" charset="0"/>
                <a:cs typeface="Times New Roman" panose="02020603050405020304" pitchFamily="18" charset="0"/>
              </a:rPr>
              <a:t>: 94 m2 </a:t>
            </a:r>
            <a:r>
              <a:rPr lang="fr-FR" sz="1400" i="1" dirty="0">
                <a:latin typeface="Times New Roman" panose="02020603050405020304" pitchFamily="18" charset="0"/>
                <a:cs typeface="Times New Roman" panose="02020603050405020304" pitchFamily="18" charset="0"/>
              </a:rPr>
              <a:t>(F3)</a:t>
            </a:r>
          </a:p>
          <a:p>
            <a:endParaRPr lang="fr-FR" sz="28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74A3938-142B-DD08-BB66-48AB876C5853}"/>
              </a:ext>
            </a:extLst>
          </p:cNvPr>
          <p:cNvCxnSpPr>
            <a:cxnSpLocks/>
          </p:cNvCxnSpPr>
          <p:nvPr/>
        </p:nvCxnSpPr>
        <p:spPr>
          <a:xfrm flipV="1">
            <a:off x="3171039" y="746620"/>
            <a:ext cx="5243119" cy="220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77C03F-D5DE-543C-6565-C355624634EC}"/>
              </a:ext>
            </a:extLst>
          </p:cNvPr>
          <p:cNvCxnSpPr>
            <a:cxnSpLocks/>
          </p:cNvCxnSpPr>
          <p:nvPr/>
        </p:nvCxnSpPr>
        <p:spPr>
          <a:xfrm flipV="1">
            <a:off x="3171039" y="2952924"/>
            <a:ext cx="5847126" cy="47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20FC57-E9AB-857E-161E-0D703CBF8898}"/>
              </a:ext>
            </a:extLst>
          </p:cNvPr>
          <p:cNvCxnSpPr>
            <a:cxnSpLocks/>
          </p:cNvCxnSpPr>
          <p:nvPr/>
        </p:nvCxnSpPr>
        <p:spPr>
          <a:xfrm>
            <a:off x="3171039" y="3850547"/>
            <a:ext cx="5998128" cy="562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96450C3-B0B2-2B67-FB76-ADCDF3D88C46}"/>
              </a:ext>
            </a:extLst>
          </p:cNvPr>
          <p:cNvCxnSpPr>
            <a:cxnSpLocks/>
          </p:cNvCxnSpPr>
          <p:nvPr/>
        </p:nvCxnSpPr>
        <p:spPr>
          <a:xfrm>
            <a:off x="3246539" y="4311941"/>
            <a:ext cx="4026716" cy="738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54F4B8C8-BEDF-6053-4C64-6660DB4F2188}"/>
              </a:ext>
            </a:extLst>
          </p:cNvPr>
          <p:cNvSpPr txBox="1">
            <a:spLocks/>
          </p:cNvSpPr>
          <p:nvPr/>
        </p:nvSpPr>
        <p:spPr>
          <a:xfrm>
            <a:off x="-67111" y="0"/>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4" name="Picture 1">
            <a:extLst>
              <a:ext uri="{FF2B5EF4-FFF2-40B4-BE49-F238E27FC236}">
                <a16:creationId xmlns:a16="http://schemas.microsoft.com/office/drawing/2014/main" id="{B089628A-2644-3EF1-D7A4-7D137A01E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444175" y="5753978"/>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77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58EE-B90A-E998-227A-547DD72352A2}"/>
              </a:ext>
            </a:extLst>
          </p:cNvPr>
          <p:cNvSpPr>
            <a:spLocks noGrp="1"/>
          </p:cNvSpPr>
          <p:nvPr>
            <p:ph type="title"/>
          </p:nvPr>
        </p:nvSpPr>
        <p:spPr>
          <a:xfrm>
            <a:off x="1451579" y="1048624"/>
            <a:ext cx="10740421" cy="805130"/>
          </a:xfrm>
        </p:spPr>
        <p:txBody>
          <a:bodyPr/>
          <a:lstStyle/>
          <a:p>
            <a:pPr algn="r"/>
            <a:r>
              <a:rPr lang="fr-FR" i="1" dirty="0">
                <a:latin typeface="Times New Roman" panose="02020603050405020304" pitchFamily="18" charset="0"/>
                <a:cs typeface="Times New Roman" panose="02020603050405020304" pitchFamily="18" charset="0"/>
              </a:rPr>
              <a:t>Du 5</a:t>
            </a:r>
            <a:r>
              <a:rPr lang="fr-FR" i="1" baseline="30000" dirty="0">
                <a:latin typeface="Times New Roman" panose="02020603050405020304" pitchFamily="18" charset="0"/>
                <a:cs typeface="Times New Roman" panose="02020603050405020304" pitchFamily="18" charset="0"/>
              </a:rPr>
              <a:t>e</a:t>
            </a:r>
            <a:r>
              <a:rPr lang="fr-FR" i="1" dirty="0">
                <a:latin typeface="Times New Roman" panose="02020603050405020304" pitchFamily="18" charset="0"/>
                <a:cs typeface="Times New Roman" panose="02020603050405020304" pitchFamily="18" charset="0"/>
              </a:rPr>
              <a:t> au 7</a:t>
            </a:r>
            <a:r>
              <a:rPr lang="fr-FR" i="1" baseline="30000" dirty="0">
                <a:latin typeface="Times New Roman" panose="02020603050405020304" pitchFamily="18" charset="0"/>
                <a:cs typeface="Times New Roman" panose="02020603050405020304" pitchFamily="18" charset="0"/>
              </a:rPr>
              <a:t>e</a:t>
            </a:r>
            <a:r>
              <a:rPr lang="fr-FR" i="1" dirty="0">
                <a:latin typeface="Times New Roman" panose="02020603050405020304" pitchFamily="18" charset="0"/>
                <a:cs typeface="Times New Roman" panose="02020603050405020304" pitchFamily="18" charset="0"/>
              </a:rPr>
              <a:t> étage</a:t>
            </a:r>
            <a:endParaRPr lang="en-US" dirty="0"/>
          </a:p>
        </p:txBody>
      </p:sp>
      <p:pic>
        <p:nvPicPr>
          <p:cNvPr id="7" name="Content Placeholder 6">
            <a:extLst>
              <a:ext uri="{FF2B5EF4-FFF2-40B4-BE49-F238E27FC236}">
                <a16:creationId xmlns:a16="http://schemas.microsoft.com/office/drawing/2014/main" id="{BCC716F2-9902-1E03-4132-DE91CCEF92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272"/>
            <a:ext cx="7550331" cy="6157462"/>
          </a:xfrm>
          <a:prstGeom prst="rect">
            <a:avLst/>
          </a:prstGeom>
          <a:ln>
            <a:noFill/>
          </a:ln>
          <a:effectLst>
            <a:softEdge rad="112500"/>
          </a:effectLst>
        </p:spPr>
      </p:pic>
      <p:sp>
        <p:nvSpPr>
          <p:cNvPr id="4" name="ZoneTexte 19">
            <a:extLst>
              <a:ext uri="{FF2B5EF4-FFF2-40B4-BE49-F238E27FC236}">
                <a16:creationId xmlns:a16="http://schemas.microsoft.com/office/drawing/2014/main" id="{FFAB187D-5E77-973C-2AC8-A032C28E418B}"/>
              </a:ext>
            </a:extLst>
          </p:cNvPr>
          <p:cNvSpPr txBox="1"/>
          <p:nvPr/>
        </p:nvSpPr>
        <p:spPr>
          <a:xfrm>
            <a:off x="7936080" y="1565411"/>
            <a:ext cx="3690156" cy="369332"/>
          </a:xfrm>
          <a:prstGeom prst="rect">
            <a:avLst/>
          </a:prstGeom>
          <a:noFill/>
        </p:spPr>
        <p:txBody>
          <a:bodyPr wrap="square" rtlCol="0">
            <a:spAutoFit/>
          </a:bodyPr>
          <a:lstStyle/>
          <a:p>
            <a:r>
              <a:rPr lang="fr-FR" u="sng" dirty="0">
                <a:latin typeface="Times New Roman" panose="02020603050405020304" pitchFamily="18" charset="0"/>
                <a:cs typeface="Times New Roman" panose="02020603050405020304" pitchFamily="18" charset="0"/>
              </a:rPr>
              <a:t>Type d’appartement</a:t>
            </a:r>
            <a:r>
              <a:rPr lang="fr-FR" dirty="0">
                <a:latin typeface="Times New Roman" panose="02020603050405020304" pitchFamily="18" charset="0"/>
                <a:cs typeface="Times New Roman" panose="02020603050405020304" pitchFamily="18" charset="0"/>
              </a:rPr>
              <a:t>: F2, F3 et F4</a:t>
            </a:r>
          </a:p>
        </p:txBody>
      </p:sp>
      <p:sp>
        <p:nvSpPr>
          <p:cNvPr id="8" name="ZoneTexte 8">
            <a:extLst>
              <a:ext uri="{FF2B5EF4-FFF2-40B4-BE49-F238E27FC236}">
                <a16:creationId xmlns:a16="http://schemas.microsoft.com/office/drawing/2014/main" id="{29375C42-CA0A-EBBA-FED5-3889A6A1B6B3}"/>
              </a:ext>
            </a:extLst>
          </p:cNvPr>
          <p:cNvSpPr txBox="1"/>
          <p:nvPr/>
        </p:nvSpPr>
        <p:spPr>
          <a:xfrm>
            <a:off x="8298710" y="2575208"/>
            <a:ext cx="3246898" cy="1815882"/>
          </a:xfrm>
          <a:prstGeom prst="rect">
            <a:avLst/>
          </a:prstGeom>
          <a:noFill/>
        </p:spPr>
        <p:txBody>
          <a:bodyPr wrap="square" rtlCol="0">
            <a:spAutoFit/>
          </a:bodyPr>
          <a:lstStyle/>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1</a:t>
            </a:r>
            <a:r>
              <a:rPr lang="fr-FR" sz="2800" i="1" dirty="0">
                <a:solidFill>
                  <a:schemeClr val="accent1">
                    <a:lumMod val="50000"/>
                  </a:schemeClr>
                </a:solidFill>
                <a:latin typeface="Times New Roman" panose="02020603050405020304" pitchFamily="18" charset="0"/>
                <a:cs typeface="Times New Roman" panose="02020603050405020304" pitchFamily="18" charset="0"/>
              </a:rPr>
              <a:t>: 57 m2 </a:t>
            </a:r>
            <a:r>
              <a:rPr lang="fr-FR" sz="1400" i="1" dirty="0">
                <a:latin typeface="Times New Roman" panose="02020603050405020304" pitchFamily="18" charset="0"/>
                <a:cs typeface="Times New Roman" panose="02020603050405020304" pitchFamily="18" charset="0"/>
              </a:rPr>
              <a:t>(F2)  </a:t>
            </a:r>
            <a:endParaRPr lang="fr-FR" sz="2800" i="1" dirty="0">
              <a:latin typeface="Times New Roman" panose="02020603050405020304" pitchFamily="18" charset="0"/>
              <a:cs typeface="Times New Roman" panose="02020603050405020304" pitchFamily="18" charset="0"/>
            </a:endParaRP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2</a:t>
            </a:r>
            <a:r>
              <a:rPr lang="fr-FR" sz="2800" i="1" dirty="0">
                <a:solidFill>
                  <a:schemeClr val="accent1">
                    <a:lumMod val="50000"/>
                  </a:schemeClr>
                </a:solidFill>
                <a:latin typeface="Times New Roman" panose="02020603050405020304" pitchFamily="18" charset="0"/>
                <a:cs typeface="Times New Roman" panose="02020603050405020304" pitchFamily="18" charset="0"/>
              </a:rPr>
              <a:t>: 56 m2 </a:t>
            </a:r>
            <a:r>
              <a:rPr lang="fr-FR" sz="1400" i="1" dirty="0">
                <a:latin typeface="Times New Roman" panose="02020603050405020304" pitchFamily="18" charset="0"/>
                <a:cs typeface="Times New Roman" panose="02020603050405020304" pitchFamily="18" charset="0"/>
              </a:rPr>
              <a:t>(F3)</a:t>
            </a:r>
          </a:p>
          <a:p>
            <a:pPr marL="285750" indent="-285750">
              <a:buFontTx/>
              <a:buChar char="-"/>
            </a:pPr>
            <a:r>
              <a:rPr lang="fr-FR" sz="2800" i="1" u="sng" dirty="0">
                <a:solidFill>
                  <a:schemeClr val="accent1">
                    <a:lumMod val="50000"/>
                  </a:schemeClr>
                </a:solidFill>
                <a:latin typeface="Times New Roman" panose="02020603050405020304" pitchFamily="18" charset="0"/>
                <a:cs typeface="Times New Roman" panose="02020603050405020304" pitchFamily="18" charset="0"/>
              </a:rPr>
              <a:t>Type 3</a:t>
            </a:r>
            <a:r>
              <a:rPr lang="fr-FR" sz="2800" i="1" dirty="0">
                <a:solidFill>
                  <a:schemeClr val="accent1">
                    <a:lumMod val="50000"/>
                  </a:schemeClr>
                </a:solidFill>
                <a:latin typeface="Times New Roman" panose="02020603050405020304" pitchFamily="18" charset="0"/>
                <a:cs typeface="Times New Roman" panose="02020603050405020304" pitchFamily="18" charset="0"/>
              </a:rPr>
              <a:t>: 152 m2 </a:t>
            </a:r>
            <a:r>
              <a:rPr lang="fr-FR" sz="1400" i="1" dirty="0">
                <a:latin typeface="Times New Roman" panose="02020603050405020304" pitchFamily="18" charset="0"/>
                <a:cs typeface="Times New Roman" panose="02020603050405020304" pitchFamily="18" charset="0"/>
              </a:rPr>
              <a:t>(F4)</a:t>
            </a:r>
          </a:p>
          <a:p>
            <a:endParaRPr lang="fr-FR" sz="2800" dirty="0">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A824F0EF-14D8-1A14-B93D-A12356B3A49A}"/>
              </a:ext>
            </a:extLst>
          </p:cNvPr>
          <p:cNvCxnSpPr/>
          <p:nvPr/>
        </p:nvCxnSpPr>
        <p:spPr>
          <a:xfrm flipH="1" flipV="1">
            <a:off x="5025006" y="1048624"/>
            <a:ext cx="3273704"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0B1351-B529-6180-B770-64E0DB05D8A1}"/>
              </a:ext>
            </a:extLst>
          </p:cNvPr>
          <p:cNvCxnSpPr/>
          <p:nvPr/>
        </p:nvCxnSpPr>
        <p:spPr>
          <a:xfrm flipH="1">
            <a:off x="5176007" y="3305262"/>
            <a:ext cx="31227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6FF5382-4E2A-5009-8D9D-32D226717F21}"/>
              </a:ext>
            </a:extLst>
          </p:cNvPr>
          <p:cNvCxnSpPr/>
          <p:nvPr/>
        </p:nvCxnSpPr>
        <p:spPr>
          <a:xfrm flipH="1">
            <a:off x="5226341" y="3733101"/>
            <a:ext cx="3072369" cy="1224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0F77B2FD-AC24-448C-F6B3-1951BEE94A4A}"/>
              </a:ext>
            </a:extLst>
          </p:cNvPr>
          <p:cNvSpPr txBox="1">
            <a:spLocks/>
          </p:cNvSpPr>
          <p:nvPr/>
        </p:nvSpPr>
        <p:spPr>
          <a:xfrm>
            <a:off x="10792233" y="0"/>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6" name="Picture 1">
            <a:extLst>
              <a:ext uri="{FF2B5EF4-FFF2-40B4-BE49-F238E27FC236}">
                <a16:creationId xmlns:a16="http://schemas.microsoft.com/office/drawing/2014/main" id="{FB9A77E3-BC4D-D0F5-3F5A-8FE02AD70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513844" y="5784990"/>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8959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5869577" y="1363189"/>
            <a:ext cx="5444291" cy="410305"/>
          </a:xfrm>
        </p:spPr>
        <p:txBody>
          <a:bodyPr>
            <a:normAutofit fontScale="90000"/>
          </a:bodyPr>
          <a:lstStyle/>
          <a:p>
            <a:r>
              <a:rPr lang="fr-FR" sz="2800" i="1" u="sng" dirty="0">
                <a:solidFill>
                  <a:schemeClr val="accent3">
                    <a:lumMod val="75000"/>
                  </a:schemeClr>
                </a:solidFill>
                <a:latin typeface="Times New Roman" panose="02020603050405020304" pitchFamily="18" charset="0"/>
                <a:cs typeface="Times New Roman" panose="02020603050405020304" pitchFamily="18" charset="0"/>
              </a:rPr>
              <a:t>Type 1:</a:t>
            </a:r>
            <a:r>
              <a:rPr lang="fr-FR" sz="2800" i="1" dirty="0">
                <a:solidFill>
                  <a:srgbClr val="C00000"/>
                </a:solidFill>
                <a:latin typeface="Times New Roman" panose="02020603050405020304" pitchFamily="18" charset="0"/>
                <a:cs typeface="Times New Roman" panose="02020603050405020304" pitchFamily="18" charset="0"/>
              </a:rPr>
              <a:t>  </a:t>
            </a:r>
            <a:r>
              <a:rPr lang="fr-FR" sz="2800" i="1" dirty="0">
                <a:latin typeface="Times New Roman" panose="02020603050405020304" pitchFamily="18" charset="0"/>
                <a:cs typeface="Times New Roman" panose="02020603050405020304" pitchFamily="18" charset="0"/>
              </a:rPr>
              <a:t>du 1</a:t>
            </a:r>
            <a:r>
              <a:rPr lang="fr-FR" sz="2800" i="1" baseline="30000" dirty="0">
                <a:latin typeface="Times New Roman" panose="02020603050405020304" pitchFamily="18" charset="0"/>
                <a:cs typeface="Times New Roman" panose="02020603050405020304" pitchFamily="18" charset="0"/>
              </a:rPr>
              <a:t>e</a:t>
            </a:r>
            <a:r>
              <a:rPr lang="fr-FR" sz="2800" i="1" dirty="0">
                <a:latin typeface="Times New Roman" panose="02020603050405020304" pitchFamily="18" charset="0"/>
                <a:cs typeface="Times New Roman" panose="02020603050405020304" pitchFamily="18" charset="0"/>
              </a:rPr>
              <a:t> au 2</a:t>
            </a:r>
            <a:r>
              <a:rPr lang="fr-FR" sz="2800" i="1" baseline="30000" dirty="0">
                <a:latin typeface="Times New Roman" panose="02020603050405020304" pitchFamily="18" charset="0"/>
                <a:cs typeface="Times New Roman" panose="02020603050405020304" pitchFamily="18" charset="0"/>
              </a:rPr>
              <a:t>e</a:t>
            </a:r>
            <a:r>
              <a:rPr lang="fr-FR" sz="2800" i="1" dirty="0">
                <a:latin typeface="Times New Roman" panose="02020603050405020304" pitchFamily="18" charset="0"/>
                <a:cs typeface="Times New Roman" panose="02020603050405020304" pitchFamily="18" charset="0"/>
              </a:rPr>
              <a:t> étage </a:t>
            </a:r>
            <a:r>
              <a:rPr lang="fr-FR" sz="2800" i="1" dirty="0">
                <a:solidFill>
                  <a:schemeClr val="accent3">
                    <a:lumMod val="75000"/>
                  </a:schemeClr>
                </a:solidFill>
                <a:latin typeface="Times New Roman" panose="02020603050405020304" pitchFamily="18" charset="0"/>
                <a:cs typeface="Times New Roman" panose="02020603050405020304" pitchFamily="18" charset="0"/>
              </a:rPr>
              <a:t>(55 </a:t>
            </a:r>
            <a:r>
              <a:rPr lang="fr-FR" sz="2800" i="1" cap="none" dirty="0">
                <a:solidFill>
                  <a:schemeClr val="accent3">
                    <a:lumMod val="75000"/>
                  </a:schemeClr>
                </a:solidFill>
                <a:latin typeface="Times New Roman" panose="02020603050405020304" pitchFamily="18" charset="0"/>
                <a:cs typeface="Times New Roman" panose="02020603050405020304" pitchFamily="18" charset="0"/>
              </a:rPr>
              <a:t>m</a:t>
            </a:r>
            <a:r>
              <a:rPr lang="fr-FR" sz="2800" i="1" dirty="0">
                <a:solidFill>
                  <a:schemeClr val="accent3">
                    <a:lumMod val="75000"/>
                  </a:schemeClr>
                </a:solidFill>
                <a:latin typeface="Times New Roman" panose="02020603050405020304" pitchFamily="18" charset="0"/>
                <a:cs typeface="Times New Roman" panose="02020603050405020304" pitchFamily="18" charset="0"/>
              </a:rPr>
              <a:t>2) </a:t>
            </a:r>
          </a:p>
        </p:txBody>
      </p:sp>
      <p:pic>
        <p:nvPicPr>
          <p:cNvPr id="4" name="Picture 3">
            <a:extLst>
              <a:ext uri="{FF2B5EF4-FFF2-40B4-BE49-F238E27FC236}">
                <a16:creationId xmlns:a16="http://schemas.microsoft.com/office/drawing/2014/main" id="{73D944A7-3503-12A7-1DA1-01C035BE498E}"/>
              </a:ext>
            </a:extLst>
          </p:cNvPr>
          <p:cNvPicPr>
            <a:picLocks noChangeAspect="1"/>
          </p:cNvPicPr>
          <p:nvPr/>
        </p:nvPicPr>
        <p:blipFill>
          <a:blip r:embed="rId3">
            <a:extLst>
              <a:ext uri="{28A0092B-C50C-407E-A947-70E740481C1C}">
                <a14:useLocalDpi xmlns:a14="http://schemas.microsoft.com/office/drawing/2010/main" val="0"/>
              </a:ext>
            </a:extLst>
          </a:blip>
          <a:srcRect l="42823" t="4709" r="30624" b="67408"/>
          <a:stretch/>
        </p:blipFill>
        <p:spPr>
          <a:xfrm>
            <a:off x="0" y="0"/>
            <a:ext cx="5869577" cy="6129195"/>
          </a:xfrm>
          <a:prstGeom prst="rect">
            <a:avLst/>
          </a:prstGeom>
          <a:ln>
            <a:noFill/>
          </a:ln>
          <a:effectLst>
            <a:softEdge rad="112500"/>
          </a:effectLst>
        </p:spPr>
      </p:pic>
      <p:sp>
        <p:nvSpPr>
          <p:cNvPr id="3" name="ZoneTexte 20">
            <a:extLst>
              <a:ext uri="{FF2B5EF4-FFF2-40B4-BE49-F238E27FC236}">
                <a16:creationId xmlns:a16="http://schemas.microsoft.com/office/drawing/2014/main" id="{58B33DC1-ACE7-999D-5B5D-6FF7628503BF}"/>
              </a:ext>
            </a:extLst>
          </p:cNvPr>
          <p:cNvSpPr txBox="1">
            <a:spLocks noGrp="1"/>
          </p:cNvSpPr>
          <p:nvPr>
            <p:ph idx="1"/>
          </p:nvPr>
        </p:nvSpPr>
        <p:spPr>
          <a:xfrm>
            <a:off x="6022909" y="1925308"/>
            <a:ext cx="4876369" cy="1350691"/>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Toilette +Balcon</a:t>
            </a:r>
          </a:p>
          <a:p>
            <a:pPr marL="285750" indent="-285750">
              <a:buFontTx/>
              <a:buChar char="-"/>
            </a:pPr>
            <a:r>
              <a:rPr lang="fr-FR" sz="1800" dirty="0">
                <a:latin typeface="Times New Roman" panose="02020603050405020304" pitchFamily="18" charset="0"/>
                <a:cs typeface="Times New Roman" panose="02020603050405020304" pitchFamily="18" charset="0"/>
              </a:rPr>
              <a:t>Séjour  + Cuisine Equipée + Balcon</a:t>
            </a:r>
          </a:p>
          <a:p>
            <a:pPr marL="285750" indent="-285750">
              <a:buFontTx/>
              <a:buChar char="-"/>
            </a:pPr>
            <a:r>
              <a:rPr lang="fr-FR" sz="1800" dirty="0">
                <a:latin typeface="Times New Roman" panose="02020603050405020304" pitchFamily="18" charset="0"/>
                <a:cs typeface="Times New Roman" panose="02020603050405020304" pitchFamily="18" charset="0"/>
              </a:rPr>
              <a:t>Toilette Visiteur</a:t>
            </a:r>
          </a:p>
        </p:txBody>
      </p:sp>
      <p:sp>
        <p:nvSpPr>
          <p:cNvPr id="6" name="Titre 1">
            <a:extLst>
              <a:ext uri="{FF2B5EF4-FFF2-40B4-BE49-F238E27FC236}">
                <a16:creationId xmlns:a16="http://schemas.microsoft.com/office/drawing/2014/main" id="{EAE97A48-3875-58D0-F1FC-9785B24AF229}"/>
              </a:ext>
            </a:extLst>
          </p:cNvPr>
          <p:cNvSpPr txBox="1">
            <a:spLocks/>
          </p:cNvSpPr>
          <p:nvPr/>
        </p:nvSpPr>
        <p:spPr>
          <a:xfrm>
            <a:off x="10746210" y="0"/>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7" name="Picture 1">
            <a:extLst>
              <a:ext uri="{FF2B5EF4-FFF2-40B4-BE49-F238E27FC236}">
                <a16:creationId xmlns:a16="http://schemas.microsoft.com/office/drawing/2014/main" id="{8905A67A-BAC1-C6F3-88E7-BB040012EF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474790" y="5795995"/>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53284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0" y="1459714"/>
            <a:ext cx="9603275" cy="387193"/>
          </a:xfrm>
        </p:spPr>
        <p:txBody>
          <a:bodyPr>
            <a:noAutofit/>
          </a:bodyPr>
          <a:lstStyle/>
          <a:p>
            <a:r>
              <a:rPr lang="fr-FR" sz="2500" i="1" u="sng" dirty="0">
                <a:solidFill>
                  <a:schemeClr val="accent3">
                    <a:lumMod val="75000"/>
                  </a:schemeClr>
                </a:solidFill>
                <a:latin typeface="Times New Roman" panose="02020603050405020304" pitchFamily="18" charset="0"/>
                <a:cs typeface="Times New Roman" panose="02020603050405020304" pitchFamily="18" charset="0"/>
              </a:rPr>
              <a:t>Type 1:</a:t>
            </a:r>
            <a:r>
              <a:rPr lang="fr-FR" sz="2500" i="1" dirty="0">
                <a:solidFill>
                  <a:srgbClr val="C00000"/>
                </a:solidFill>
                <a:latin typeface="Times New Roman" panose="02020603050405020304" pitchFamily="18" charset="0"/>
                <a:cs typeface="Times New Roman" panose="02020603050405020304" pitchFamily="18" charset="0"/>
              </a:rPr>
              <a:t> </a:t>
            </a:r>
            <a:r>
              <a:rPr lang="fr-FR" sz="2500" i="1" dirty="0">
                <a:latin typeface="Times New Roman" panose="02020603050405020304" pitchFamily="18" charset="0"/>
                <a:cs typeface="Times New Roman" panose="02020603050405020304" pitchFamily="18" charset="0"/>
              </a:rPr>
              <a:t>du 3</a:t>
            </a:r>
            <a:r>
              <a:rPr lang="fr-FR" sz="2500" i="1" baseline="30000" dirty="0">
                <a:latin typeface="Times New Roman" panose="02020603050405020304" pitchFamily="18" charset="0"/>
                <a:cs typeface="Times New Roman" panose="02020603050405020304" pitchFamily="18" charset="0"/>
              </a:rPr>
              <a:t>e</a:t>
            </a:r>
            <a:r>
              <a:rPr lang="fr-FR" sz="2500" i="1" dirty="0">
                <a:latin typeface="Times New Roman" panose="02020603050405020304" pitchFamily="18" charset="0"/>
                <a:cs typeface="Times New Roman" panose="02020603050405020304" pitchFamily="18" charset="0"/>
              </a:rPr>
              <a:t> au 7</a:t>
            </a:r>
            <a:r>
              <a:rPr lang="fr-FR" sz="2500" i="1" baseline="30000" dirty="0">
                <a:latin typeface="Times New Roman" panose="02020603050405020304" pitchFamily="18" charset="0"/>
                <a:cs typeface="Times New Roman" panose="02020603050405020304" pitchFamily="18" charset="0"/>
              </a:rPr>
              <a:t>e</a:t>
            </a:r>
            <a:r>
              <a:rPr lang="fr-FR" sz="2500" i="1" dirty="0">
                <a:latin typeface="Times New Roman" panose="02020603050405020304" pitchFamily="18" charset="0"/>
                <a:cs typeface="Times New Roman" panose="02020603050405020304" pitchFamily="18" charset="0"/>
              </a:rPr>
              <a:t> étage</a:t>
            </a:r>
            <a:r>
              <a:rPr lang="fr-FR" sz="2500" i="1" dirty="0">
                <a:solidFill>
                  <a:srgbClr val="C00000"/>
                </a:solidFill>
                <a:latin typeface="Times New Roman" panose="02020603050405020304" pitchFamily="18" charset="0"/>
                <a:cs typeface="Times New Roman" panose="02020603050405020304" pitchFamily="18" charset="0"/>
              </a:rPr>
              <a:t> </a:t>
            </a:r>
            <a:r>
              <a:rPr lang="fr-FR" sz="2500" i="1" dirty="0">
                <a:solidFill>
                  <a:schemeClr val="accent3">
                    <a:lumMod val="75000"/>
                  </a:schemeClr>
                </a:solidFill>
                <a:latin typeface="Times New Roman" panose="02020603050405020304" pitchFamily="18" charset="0"/>
                <a:cs typeface="Times New Roman" panose="02020603050405020304" pitchFamily="18" charset="0"/>
              </a:rPr>
              <a:t>(57 </a:t>
            </a:r>
            <a:r>
              <a:rPr lang="fr-FR" sz="2500" i="1" cap="none" dirty="0">
                <a:solidFill>
                  <a:schemeClr val="accent3">
                    <a:lumMod val="75000"/>
                  </a:schemeClr>
                </a:solidFill>
                <a:latin typeface="Times New Roman" panose="02020603050405020304" pitchFamily="18" charset="0"/>
                <a:cs typeface="Times New Roman" panose="02020603050405020304" pitchFamily="18" charset="0"/>
              </a:rPr>
              <a:t>m</a:t>
            </a:r>
            <a:r>
              <a:rPr lang="fr-FR" sz="2500" i="1" dirty="0">
                <a:solidFill>
                  <a:schemeClr val="accent3">
                    <a:lumMod val="75000"/>
                  </a:schemeClr>
                </a:solidFill>
                <a:latin typeface="Times New Roman" panose="02020603050405020304" pitchFamily="18" charset="0"/>
                <a:cs typeface="Times New Roman" panose="02020603050405020304" pitchFamily="18" charset="0"/>
              </a:rPr>
              <a:t>2) </a:t>
            </a:r>
          </a:p>
        </p:txBody>
      </p:sp>
      <p:pic>
        <p:nvPicPr>
          <p:cNvPr id="4" name="Picture 3">
            <a:extLst>
              <a:ext uri="{FF2B5EF4-FFF2-40B4-BE49-F238E27FC236}">
                <a16:creationId xmlns:a16="http://schemas.microsoft.com/office/drawing/2014/main" id="{DD5BC3F6-0419-F116-C250-CC4892F536D2}"/>
              </a:ext>
            </a:extLst>
          </p:cNvPr>
          <p:cNvPicPr>
            <a:picLocks noChangeAspect="1"/>
          </p:cNvPicPr>
          <p:nvPr/>
        </p:nvPicPr>
        <p:blipFill>
          <a:blip r:embed="rId3">
            <a:extLst>
              <a:ext uri="{28A0092B-C50C-407E-A947-70E740481C1C}">
                <a14:useLocalDpi xmlns:a14="http://schemas.microsoft.com/office/drawing/2010/main" val="0"/>
              </a:ext>
            </a:extLst>
          </a:blip>
          <a:srcRect l="44717" t="1930" r="30832" b="70722"/>
          <a:stretch/>
        </p:blipFill>
        <p:spPr>
          <a:xfrm>
            <a:off x="5529942" y="-1"/>
            <a:ext cx="6662057" cy="6120143"/>
          </a:xfrm>
          <a:prstGeom prst="rect">
            <a:avLst/>
          </a:prstGeom>
          <a:ln>
            <a:noFill/>
          </a:ln>
          <a:effectLst>
            <a:softEdge rad="112500"/>
          </a:effectLst>
        </p:spPr>
      </p:pic>
      <p:sp>
        <p:nvSpPr>
          <p:cNvPr id="3" name="ZoneTexte 20">
            <a:extLst>
              <a:ext uri="{FF2B5EF4-FFF2-40B4-BE49-F238E27FC236}">
                <a16:creationId xmlns:a16="http://schemas.microsoft.com/office/drawing/2014/main" id="{1963E42C-8414-EC5F-2F4B-7533F058D5F3}"/>
              </a:ext>
            </a:extLst>
          </p:cNvPr>
          <p:cNvSpPr txBox="1">
            <a:spLocks noGrp="1"/>
          </p:cNvSpPr>
          <p:nvPr>
            <p:ph idx="1"/>
          </p:nvPr>
        </p:nvSpPr>
        <p:spPr>
          <a:xfrm>
            <a:off x="86777" y="1967146"/>
            <a:ext cx="4876369" cy="856388"/>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Toilette + Balcon </a:t>
            </a:r>
          </a:p>
          <a:p>
            <a:pPr marL="285750" indent="-285750">
              <a:buFontTx/>
              <a:buChar char="-"/>
            </a:pPr>
            <a:r>
              <a:rPr lang="fr-FR" sz="1800" dirty="0">
                <a:latin typeface="Times New Roman" panose="02020603050405020304" pitchFamily="18" charset="0"/>
                <a:cs typeface="Times New Roman" panose="02020603050405020304" pitchFamily="18" charset="0"/>
              </a:rPr>
              <a:t>Séjour + Cuisine Equipée + Balcon</a:t>
            </a:r>
          </a:p>
        </p:txBody>
      </p:sp>
      <p:sp>
        <p:nvSpPr>
          <p:cNvPr id="6" name="Titre 1">
            <a:extLst>
              <a:ext uri="{FF2B5EF4-FFF2-40B4-BE49-F238E27FC236}">
                <a16:creationId xmlns:a16="http://schemas.microsoft.com/office/drawing/2014/main" id="{0F913083-5519-AE24-EDC7-09889F5A062C}"/>
              </a:ext>
            </a:extLst>
          </p:cNvPr>
          <p:cNvSpPr txBox="1">
            <a:spLocks/>
          </p:cNvSpPr>
          <p:nvPr/>
        </p:nvSpPr>
        <p:spPr>
          <a:xfrm>
            <a:off x="-61127" y="0"/>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7" name="Picture 1">
            <a:extLst>
              <a:ext uri="{FF2B5EF4-FFF2-40B4-BE49-F238E27FC236}">
                <a16:creationId xmlns:a16="http://schemas.microsoft.com/office/drawing/2014/main" id="{06520CD2-0B40-DDA4-34EC-7639E1F63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5786942"/>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33752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5782492" y="1392995"/>
            <a:ext cx="5259977" cy="399591"/>
          </a:xfrm>
        </p:spPr>
        <p:txBody>
          <a:bodyPr>
            <a:noAutofit/>
          </a:bodyPr>
          <a:lstStyle/>
          <a:p>
            <a:r>
              <a:rPr lang="fr-FR" sz="2500" i="1" u="sng" dirty="0">
                <a:solidFill>
                  <a:srgbClr val="00B050"/>
                </a:solidFill>
                <a:latin typeface="Times New Roman" panose="02020603050405020304" pitchFamily="18" charset="0"/>
                <a:cs typeface="Times New Roman" panose="02020603050405020304" pitchFamily="18" charset="0"/>
              </a:rPr>
              <a:t>Type 2:</a:t>
            </a:r>
            <a:r>
              <a:rPr lang="fr-FR" sz="2500" i="1" dirty="0">
                <a:solidFill>
                  <a:srgbClr val="C00000"/>
                </a:solidFill>
                <a:latin typeface="Times New Roman" panose="02020603050405020304" pitchFamily="18" charset="0"/>
                <a:cs typeface="Times New Roman" panose="02020603050405020304" pitchFamily="18" charset="0"/>
              </a:rPr>
              <a:t> </a:t>
            </a:r>
            <a:r>
              <a:rPr lang="fr-FR" sz="2500" i="1" dirty="0">
                <a:latin typeface="Times New Roman" panose="02020603050405020304" pitchFamily="18" charset="0"/>
                <a:cs typeface="Times New Roman" panose="02020603050405020304" pitchFamily="18" charset="0"/>
              </a:rPr>
              <a:t>du 1</a:t>
            </a:r>
            <a:r>
              <a:rPr lang="fr-FR" sz="2500" i="1" baseline="30000" dirty="0">
                <a:latin typeface="Times New Roman" panose="02020603050405020304" pitchFamily="18" charset="0"/>
                <a:cs typeface="Times New Roman" panose="02020603050405020304" pitchFamily="18" charset="0"/>
              </a:rPr>
              <a:t>e</a:t>
            </a:r>
            <a:r>
              <a:rPr lang="fr-FR" sz="2500" i="1" dirty="0">
                <a:latin typeface="Times New Roman" panose="02020603050405020304" pitchFamily="18" charset="0"/>
                <a:cs typeface="Times New Roman" panose="02020603050405020304" pitchFamily="18" charset="0"/>
              </a:rPr>
              <a:t> au 2 </a:t>
            </a:r>
            <a:r>
              <a:rPr lang="fr-FR" sz="2500" i="1" baseline="30000" dirty="0">
                <a:latin typeface="Times New Roman" panose="02020603050405020304" pitchFamily="18" charset="0"/>
                <a:cs typeface="Times New Roman" panose="02020603050405020304" pitchFamily="18" charset="0"/>
              </a:rPr>
              <a:t>e</a:t>
            </a:r>
            <a:r>
              <a:rPr lang="fr-FR" sz="2500" i="1" dirty="0">
                <a:latin typeface="Times New Roman" panose="02020603050405020304" pitchFamily="18" charset="0"/>
                <a:cs typeface="Times New Roman" panose="02020603050405020304" pitchFamily="18" charset="0"/>
              </a:rPr>
              <a:t> étage</a:t>
            </a:r>
            <a:r>
              <a:rPr lang="fr-FR" sz="2500" i="1" dirty="0">
                <a:solidFill>
                  <a:srgbClr val="C00000"/>
                </a:solidFill>
                <a:latin typeface="Times New Roman" panose="02020603050405020304" pitchFamily="18" charset="0"/>
                <a:cs typeface="Times New Roman" panose="02020603050405020304" pitchFamily="18" charset="0"/>
              </a:rPr>
              <a:t> </a:t>
            </a:r>
            <a:r>
              <a:rPr lang="fr-FR" sz="2500" i="1" dirty="0">
                <a:solidFill>
                  <a:srgbClr val="00B050"/>
                </a:solidFill>
                <a:latin typeface="Times New Roman" panose="02020603050405020304" pitchFamily="18" charset="0"/>
                <a:cs typeface="Times New Roman" panose="02020603050405020304" pitchFamily="18" charset="0"/>
              </a:rPr>
              <a:t>(56 </a:t>
            </a:r>
            <a:r>
              <a:rPr lang="fr-FR" sz="2500" i="1" cap="none" dirty="0">
                <a:solidFill>
                  <a:srgbClr val="00B050"/>
                </a:solidFill>
                <a:latin typeface="Times New Roman" panose="02020603050405020304" pitchFamily="18" charset="0"/>
                <a:cs typeface="Times New Roman" panose="02020603050405020304" pitchFamily="18" charset="0"/>
              </a:rPr>
              <a:t>m</a:t>
            </a:r>
            <a:r>
              <a:rPr lang="fr-FR" sz="2500" i="1" dirty="0">
                <a:solidFill>
                  <a:srgbClr val="00B050"/>
                </a:solidFill>
                <a:latin typeface="Times New Roman" panose="02020603050405020304" pitchFamily="18" charset="0"/>
                <a:cs typeface="Times New Roman" panose="02020603050405020304" pitchFamily="18" charset="0"/>
              </a:rPr>
              <a:t>2) </a:t>
            </a:r>
          </a:p>
        </p:txBody>
      </p:sp>
      <p:pic>
        <p:nvPicPr>
          <p:cNvPr id="4" name="Picture 3">
            <a:extLst>
              <a:ext uri="{FF2B5EF4-FFF2-40B4-BE49-F238E27FC236}">
                <a16:creationId xmlns:a16="http://schemas.microsoft.com/office/drawing/2014/main" id="{4E503411-81B5-61FE-F791-C044B5D138B1}"/>
              </a:ext>
            </a:extLst>
          </p:cNvPr>
          <p:cNvPicPr>
            <a:picLocks noChangeAspect="1"/>
          </p:cNvPicPr>
          <p:nvPr/>
        </p:nvPicPr>
        <p:blipFill>
          <a:blip r:embed="rId3">
            <a:extLst>
              <a:ext uri="{28A0092B-C50C-407E-A947-70E740481C1C}">
                <a14:useLocalDpi xmlns:a14="http://schemas.microsoft.com/office/drawing/2010/main" val="0"/>
              </a:ext>
            </a:extLst>
          </a:blip>
          <a:srcRect l="50000" t="27855" r="30832" b="34125"/>
          <a:stretch/>
        </p:blipFill>
        <p:spPr>
          <a:xfrm>
            <a:off x="1" y="0"/>
            <a:ext cx="5364480" cy="6129196"/>
          </a:xfrm>
          <a:prstGeom prst="rect">
            <a:avLst/>
          </a:prstGeom>
          <a:ln>
            <a:noFill/>
          </a:ln>
          <a:effectLst>
            <a:softEdge rad="112500"/>
          </a:effectLst>
        </p:spPr>
      </p:pic>
      <p:sp>
        <p:nvSpPr>
          <p:cNvPr id="3" name="ZoneTexte 20">
            <a:extLst>
              <a:ext uri="{FF2B5EF4-FFF2-40B4-BE49-F238E27FC236}">
                <a16:creationId xmlns:a16="http://schemas.microsoft.com/office/drawing/2014/main" id="{1C4E9269-B4D4-55E9-A50B-1474485C099B}"/>
              </a:ext>
            </a:extLst>
          </p:cNvPr>
          <p:cNvSpPr txBox="1">
            <a:spLocks noGrp="1"/>
          </p:cNvSpPr>
          <p:nvPr>
            <p:ph idx="1"/>
          </p:nvPr>
        </p:nvSpPr>
        <p:spPr>
          <a:xfrm>
            <a:off x="5848523" y="1945445"/>
            <a:ext cx="4876369" cy="2238305"/>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Toilette + Balcon</a:t>
            </a:r>
          </a:p>
          <a:p>
            <a:pPr marL="285750" indent="-285750">
              <a:buFontTx/>
              <a:buChar char="-"/>
            </a:pPr>
            <a:r>
              <a:rPr lang="fr-FR" sz="1800" dirty="0">
                <a:latin typeface="Times New Roman" panose="02020603050405020304" pitchFamily="18" charset="0"/>
                <a:cs typeface="Times New Roman" panose="02020603050405020304" pitchFamily="18" charset="0"/>
              </a:rPr>
              <a:t>Séjour + Balcon</a:t>
            </a:r>
          </a:p>
          <a:p>
            <a:pPr marL="285750" indent="-285750">
              <a:buFontTx/>
              <a:buChar char="-"/>
            </a:pPr>
            <a:r>
              <a:rPr lang="fr-FR" sz="1800" dirty="0">
                <a:latin typeface="Times New Roman" panose="02020603050405020304" pitchFamily="18" charset="0"/>
                <a:cs typeface="Times New Roman" panose="02020603050405020304" pitchFamily="18" charset="0"/>
              </a:rPr>
              <a:t>Toilette Visiteur</a:t>
            </a:r>
          </a:p>
          <a:p>
            <a:pPr marL="285750" indent="-285750">
              <a:buFontTx/>
              <a:buChar char="-"/>
            </a:pPr>
            <a:r>
              <a:rPr lang="fr-FR" sz="1800" dirty="0">
                <a:latin typeface="Times New Roman" panose="02020603050405020304" pitchFamily="18" charset="0"/>
                <a:cs typeface="Times New Roman" panose="02020603050405020304" pitchFamily="18" charset="0"/>
              </a:rPr>
              <a:t>Cuisine Equipée</a:t>
            </a:r>
          </a:p>
          <a:p>
            <a:pPr marL="285750" indent="-285750">
              <a:buFontTx/>
              <a:buChar char="-"/>
            </a:pPr>
            <a:endParaRPr lang="fr-FR" sz="1800"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id="{8BF46A5F-847E-2E5F-72DE-1882ECCB3CBC}"/>
              </a:ext>
            </a:extLst>
          </p:cNvPr>
          <p:cNvSpPr txBox="1">
            <a:spLocks/>
          </p:cNvSpPr>
          <p:nvPr/>
        </p:nvSpPr>
        <p:spPr>
          <a:xfrm>
            <a:off x="10685250" y="64972"/>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7" name="Picture 1">
            <a:extLst>
              <a:ext uri="{FF2B5EF4-FFF2-40B4-BE49-F238E27FC236}">
                <a16:creationId xmlns:a16="http://schemas.microsoft.com/office/drawing/2014/main" id="{E361B001-9642-C720-7D55-34FB8F7D5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513844" y="5784990"/>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40685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511-6527-214F-BD67-4CA039EBA18F}"/>
              </a:ext>
            </a:extLst>
          </p:cNvPr>
          <p:cNvSpPr>
            <a:spLocks noGrp="1"/>
          </p:cNvSpPr>
          <p:nvPr>
            <p:ph type="title"/>
          </p:nvPr>
        </p:nvSpPr>
        <p:spPr>
          <a:xfrm>
            <a:off x="1454333" y="1471717"/>
            <a:ext cx="4720046" cy="399591"/>
          </a:xfrm>
        </p:spPr>
        <p:txBody>
          <a:bodyPr>
            <a:normAutofit fontScale="90000"/>
          </a:bodyPr>
          <a:lstStyle/>
          <a:p>
            <a:r>
              <a:rPr lang="fr-FR" sz="2400" i="1" u="sng" dirty="0">
                <a:solidFill>
                  <a:srgbClr val="00B050"/>
                </a:solidFill>
                <a:latin typeface="Times New Roman" panose="02020603050405020304" pitchFamily="18" charset="0"/>
                <a:cs typeface="Times New Roman" panose="02020603050405020304" pitchFamily="18" charset="0"/>
              </a:rPr>
              <a:t>Type 2:</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latin typeface="Times New Roman" panose="02020603050405020304" pitchFamily="18" charset="0"/>
                <a:cs typeface="Times New Roman" panose="02020603050405020304" pitchFamily="18" charset="0"/>
              </a:rPr>
              <a:t>du 3</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au 4 </a:t>
            </a:r>
            <a:r>
              <a:rPr lang="fr-FR" sz="2400" i="1" baseline="30000" dirty="0">
                <a:latin typeface="Times New Roman" panose="02020603050405020304" pitchFamily="18" charset="0"/>
                <a:cs typeface="Times New Roman" panose="02020603050405020304" pitchFamily="18" charset="0"/>
              </a:rPr>
              <a:t>e</a:t>
            </a:r>
            <a:r>
              <a:rPr lang="fr-FR" sz="2400" i="1" dirty="0">
                <a:latin typeface="Times New Roman" panose="02020603050405020304" pitchFamily="18" charset="0"/>
                <a:cs typeface="Times New Roman" panose="02020603050405020304" pitchFamily="18" charset="0"/>
              </a:rPr>
              <a:t> étage</a:t>
            </a:r>
            <a:r>
              <a:rPr lang="fr-FR" sz="2400" i="1" dirty="0">
                <a:solidFill>
                  <a:srgbClr val="C00000"/>
                </a:solidFill>
                <a:latin typeface="Times New Roman" panose="02020603050405020304" pitchFamily="18" charset="0"/>
                <a:cs typeface="Times New Roman" panose="02020603050405020304" pitchFamily="18" charset="0"/>
              </a:rPr>
              <a:t> </a:t>
            </a:r>
            <a:r>
              <a:rPr lang="fr-FR" sz="2400" i="1" dirty="0">
                <a:solidFill>
                  <a:srgbClr val="00B050"/>
                </a:solidFill>
                <a:latin typeface="Times New Roman" panose="02020603050405020304" pitchFamily="18" charset="0"/>
                <a:cs typeface="Times New Roman" panose="02020603050405020304" pitchFamily="18" charset="0"/>
              </a:rPr>
              <a:t>(58 </a:t>
            </a:r>
            <a:r>
              <a:rPr lang="fr-FR" sz="2400" i="1" cap="none" dirty="0">
                <a:solidFill>
                  <a:srgbClr val="00B050"/>
                </a:solidFill>
                <a:latin typeface="Times New Roman" panose="02020603050405020304" pitchFamily="18" charset="0"/>
                <a:cs typeface="Times New Roman" panose="02020603050405020304" pitchFamily="18" charset="0"/>
              </a:rPr>
              <a:t>m</a:t>
            </a:r>
            <a:r>
              <a:rPr lang="fr-FR" sz="2400" i="1" dirty="0">
                <a:solidFill>
                  <a:srgbClr val="00B050"/>
                </a:solidFill>
                <a:latin typeface="Times New Roman" panose="02020603050405020304" pitchFamily="18" charset="0"/>
                <a:cs typeface="Times New Roman" panose="02020603050405020304" pitchFamily="18" charset="0"/>
              </a:rPr>
              <a:t>2) </a:t>
            </a:r>
          </a:p>
        </p:txBody>
      </p:sp>
      <p:pic>
        <p:nvPicPr>
          <p:cNvPr id="4" name="Picture 3">
            <a:extLst>
              <a:ext uri="{FF2B5EF4-FFF2-40B4-BE49-F238E27FC236}">
                <a16:creationId xmlns:a16="http://schemas.microsoft.com/office/drawing/2014/main" id="{920FC568-17B7-8862-5F6E-33D3FF3BA18A}"/>
              </a:ext>
            </a:extLst>
          </p:cNvPr>
          <p:cNvPicPr>
            <a:picLocks noChangeAspect="1"/>
          </p:cNvPicPr>
          <p:nvPr/>
        </p:nvPicPr>
        <p:blipFill>
          <a:blip r:embed="rId3">
            <a:extLst>
              <a:ext uri="{28A0092B-C50C-407E-A947-70E740481C1C}">
                <a14:useLocalDpi xmlns:a14="http://schemas.microsoft.com/office/drawing/2010/main" val="0"/>
              </a:ext>
            </a:extLst>
          </a:blip>
          <a:srcRect l="50000" t="28779" r="31952" b="33597"/>
          <a:stretch/>
        </p:blipFill>
        <p:spPr>
          <a:xfrm>
            <a:off x="7680960" y="0"/>
            <a:ext cx="4511039" cy="6129196"/>
          </a:xfrm>
          <a:prstGeom prst="rect">
            <a:avLst/>
          </a:prstGeom>
          <a:ln>
            <a:noFill/>
          </a:ln>
          <a:effectLst>
            <a:softEdge rad="112500"/>
          </a:effectLst>
        </p:spPr>
      </p:pic>
      <p:sp>
        <p:nvSpPr>
          <p:cNvPr id="3" name="ZoneTexte 20">
            <a:extLst>
              <a:ext uri="{FF2B5EF4-FFF2-40B4-BE49-F238E27FC236}">
                <a16:creationId xmlns:a16="http://schemas.microsoft.com/office/drawing/2014/main" id="{08CEBD31-71D4-9FA8-3EA9-8965C3BA1A98}"/>
              </a:ext>
            </a:extLst>
          </p:cNvPr>
          <p:cNvSpPr txBox="1">
            <a:spLocks noGrp="1"/>
          </p:cNvSpPr>
          <p:nvPr>
            <p:ph idx="1"/>
          </p:nvPr>
        </p:nvSpPr>
        <p:spPr>
          <a:xfrm>
            <a:off x="1454333" y="1871308"/>
            <a:ext cx="4876369" cy="1777666"/>
          </a:xfrm>
          <a:prstGeom prst="rect">
            <a:avLst/>
          </a:prstGeom>
          <a:noFill/>
        </p:spPr>
        <p:txBody>
          <a:bodyPr wrap="square" rtlCol="0">
            <a:spAutoFit/>
          </a:bodyPr>
          <a:lstStyle/>
          <a:p>
            <a:pPr marL="285750" indent="-285750">
              <a:buFontTx/>
              <a:buChar char="-"/>
            </a:pPr>
            <a:r>
              <a:rPr lang="fr-FR" sz="1800" dirty="0">
                <a:latin typeface="Times New Roman" panose="02020603050405020304" pitchFamily="18" charset="0"/>
                <a:cs typeface="Times New Roman" panose="02020603050405020304" pitchFamily="18" charset="0"/>
              </a:rPr>
              <a:t>Chambre Principale + Toilette + Balcon</a:t>
            </a:r>
          </a:p>
          <a:p>
            <a:pPr marL="285750" indent="-285750">
              <a:buFontTx/>
              <a:buChar char="-"/>
            </a:pPr>
            <a:r>
              <a:rPr lang="fr-FR" sz="1800" dirty="0">
                <a:latin typeface="Times New Roman" panose="02020603050405020304" pitchFamily="18" charset="0"/>
                <a:cs typeface="Times New Roman" panose="02020603050405020304" pitchFamily="18" charset="0"/>
              </a:rPr>
              <a:t>Chambre Secondaire + Balcon</a:t>
            </a:r>
          </a:p>
          <a:p>
            <a:pPr marL="285750" indent="-285750">
              <a:buFontTx/>
              <a:buChar char="-"/>
            </a:pPr>
            <a:r>
              <a:rPr lang="fr-FR" sz="1800" dirty="0">
                <a:latin typeface="Times New Roman" panose="02020603050405020304" pitchFamily="18" charset="0"/>
                <a:cs typeface="Times New Roman" panose="02020603050405020304" pitchFamily="18" charset="0"/>
              </a:rPr>
              <a:t>Séjour + Cuisine Equipée + Balcon</a:t>
            </a:r>
          </a:p>
          <a:p>
            <a:pPr marL="285750" indent="-285750">
              <a:buFontTx/>
              <a:buChar char="-"/>
            </a:pPr>
            <a:r>
              <a:rPr lang="fr-FR" sz="1800" dirty="0">
                <a:latin typeface="Times New Roman" panose="02020603050405020304" pitchFamily="18" charset="0"/>
                <a:cs typeface="Times New Roman" panose="02020603050405020304" pitchFamily="18" charset="0"/>
              </a:rPr>
              <a:t>Toilette Visiteur</a:t>
            </a:r>
          </a:p>
        </p:txBody>
      </p:sp>
      <p:sp>
        <p:nvSpPr>
          <p:cNvPr id="5" name="Titre 1">
            <a:extLst>
              <a:ext uri="{FF2B5EF4-FFF2-40B4-BE49-F238E27FC236}">
                <a16:creationId xmlns:a16="http://schemas.microsoft.com/office/drawing/2014/main" id="{A9D84911-E008-BDA3-9967-367DFA9DEE14}"/>
              </a:ext>
            </a:extLst>
          </p:cNvPr>
          <p:cNvSpPr txBox="1">
            <a:spLocks/>
          </p:cNvSpPr>
          <p:nvPr/>
        </p:nvSpPr>
        <p:spPr>
          <a:xfrm>
            <a:off x="0" y="0"/>
            <a:ext cx="1506750" cy="7439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ATLANTIQUE </a:t>
            </a:r>
            <a:b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IN" sz="1600" cap="none" dirty="0">
                <a:solidFill>
                  <a:schemeClr val="bg2">
                    <a:lumMod val="50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TOWER </a:t>
            </a:r>
          </a:p>
        </p:txBody>
      </p:sp>
      <p:pic>
        <p:nvPicPr>
          <p:cNvPr id="7" name="Picture 1">
            <a:extLst>
              <a:ext uri="{FF2B5EF4-FFF2-40B4-BE49-F238E27FC236}">
                <a16:creationId xmlns:a16="http://schemas.microsoft.com/office/drawing/2014/main" id="{9D9EE372-78CB-CE01-2F3E-8101FD01D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5795996"/>
            <a:ext cx="1678156" cy="33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67925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3899</TotalTime>
  <Words>753</Words>
  <Application>Microsoft Office PowerPoint</Application>
  <PresentationFormat>Grand écran</PresentationFormat>
  <Paragraphs>141</Paragraphs>
  <Slides>15</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Gill Sans MT</vt:lpstr>
      <vt:lpstr>Times New Roman</vt:lpstr>
      <vt:lpstr>Gallery</vt:lpstr>
      <vt:lpstr>ATLANTIQUE  TOWER </vt:lpstr>
      <vt:lpstr>Présentation PowerPoint</vt:lpstr>
      <vt:lpstr>Du 1e au 2e étage</vt:lpstr>
      <vt:lpstr>Du 3e au 4e étage</vt:lpstr>
      <vt:lpstr>Du 5e au 7e étage</vt:lpstr>
      <vt:lpstr>Type 1:  du 1e au 2e étage (55 m2) </vt:lpstr>
      <vt:lpstr>Type 1: du 3e au 7e étage (57 m2) </vt:lpstr>
      <vt:lpstr>Type 2: du 1e au 2 e étage (56 m2) </vt:lpstr>
      <vt:lpstr>Type 2: du 3e au 4 e étage (58 m2) </vt:lpstr>
      <vt:lpstr>Type 2: du 5e au 7 e étage (56 m2) </vt:lpstr>
      <vt:lpstr>Type 3: du 1e au 4 e étage (48 m2 et 50 m2) </vt:lpstr>
      <vt:lpstr>***Type 3 du 5e au 7 e étage (152 m2) </vt:lpstr>
      <vt:lpstr>Type 4: du 1e au 7 e étage (94 m2)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Adjia Rokhaya Gueye</dc:creator>
  <cp:lastModifiedBy>RAMATOULAYE N'DIAYE</cp:lastModifiedBy>
  <cp:revision>73</cp:revision>
  <dcterms:created xsi:type="dcterms:W3CDTF">2023-10-12T11:33:32Z</dcterms:created>
  <dcterms:modified xsi:type="dcterms:W3CDTF">2025-05-19T15:17:21Z</dcterms:modified>
</cp:coreProperties>
</file>